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25"/>
  </p:notesMasterIdLst>
  <p:handoutMasterIdLst>
    <p:handoutMasterId r:id="rId26"/>
  </p:handoutMasterIdLst>
  <p:sldIdLst>
    <p:sldId id="256" r:id="rId2"/>
    <p:sldId id="290" r:id="rId3"/>
    <p:sldId id="291" r:id="rId4"/>
    <p:sldId id="293" r:id="rId5"/>
    <p:sldId id="294" r:id="rId6"/>
    <p:sldId id="292" r:id="rId7"/>
    <p:sldId id="283" r:id="rId8"/>
    <p:sldId id="271" r:id="rId9"/>
    <p:sldId id="262" r:id="rId10"/>
    <p:sldId id="272" r:id="rId11"/>
    <p:sldId id="273" r:id="rId12"/>
    <p:sldId id="266" r:id="rId13"/>
    <p:sldId id="270" r:id="rId14"/>
    <p:sldId id="267" r:id="rId15"/>
    <p:sldId id="269" r:id="rId16"/>
    <p:sldId id="268" r:id="rId17"/>
    <p:sldId id="274" r:id="rId18"/>
    <p:sldId id="285" r:id="rId19"/>
    <p:sldId id="295" r:id="rId20"/>
    <p:sldId id="296" r:id="rId21"/>
    <p:sldId id="286" r:id="rId22"/>
    <p:sldId id="297" r:id="rId23"/>
    <p:sldId id="28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44" y="-2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5C9D6A-3502-43FF-8412-446AC1ADBF26}" type="datetimeFigureOut">
              <a:rPr lang="en-US" smtClean="0"/>
              <a:t>1/20/2017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E46852-4596-4520-A193-9B4C3D443B40}" type="slidenum">
              <a:rPr lang="en-US" smtClean="0"/>
              <a:t>‹#›</a:t>
            </a:fld>
            <a:endParaRPr lang="en-US"/>
          </a:p>
        </p:txBody>
      </p:sp>
    </p:spTree>
    <p:extLst>
      <p:ext uri="{BB962C8B-B14F-4D97-AF65-F5344CB8AC3E}">
        <p14:creationId xmlns:p14="http://schemas.microsoft.com/office/powerpoint/2010/main" val="1167593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563FFE-DEDF-4C0A-8EB3-862CDA901635}" type="datetimeFigureOut">
              <a:rPr lang="en-US" smtClean="0"/>
              <a:t>1/20/2017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D3158-6146-4CAB-84B3-14511B5DA544}" type="slidenum">
              <a:rPr lang="en-US" smtClean="0"/>
              <a:t>‹#›</a:t>
            </a:fld>
            <a:endParaRPr lang="en-US"/>
          </a:p>
        </p:txBody>
      </p:sp>
    </p:spTree>
    <p:extLst>
      <p:ext uri="{BB962C8B-B14F-4D97-AF65-F5344CB8AC3E}">
        <p14:creationId xmlns:p14="http://schemas.microsoft.com/office/powerpoint/2010/main" val="3808953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29057" indent="-280406">
              <a:defRPr>
                <a:solidFill>
                  <a:schemeClr val="tx1"/>
                </a:solidFill>
                <a:latin typeface="Calibri" pitchFamily="34" charset="0"/>
              </a:defRPr>
            </a:lvl2pPr>
            <a:lvl3pPr marL="1121626" indent="-224325">
              <a:defRPr>
                <a:solidFill>
                  <a:schemeClr val="tx1"/>
                </a:solidFill>
                <a:latin typeface="Calibri" pitchFamily="34" charset="0"/>
              </a:defRPr>
            </a:lvl3pPr>
            <a:lvl4pPr marL="1570276" indent="-224325">
              <a:defRPr>
                <a:solidFill>
                  <a:schemeClr val="tx1"/>
                </a:solidFill>
                <a:latin typeface="Calibri" pitchFamily="34" charset="0"/>
              </a:defRPr>
            </a:lvl4pPr>
            <a:lvl5pPr marL="2018927" indent="-224325">
              <a:defRPr>
                <a:solidFill>
                  <a:schemeClr val="tx1"/>
                </a:solidFill>
                <a:latin typeface="Calibri" pitchFamily="34" charset="0"/>
              </a:defRPr>
            </a:lvl5pPr>
            <a:lvl6pPr marL="2467577" indent="-224325" fontAlgn="base">
              <a:spcBef>
                <a:spcPct val="0"/>
              </a:spcBef>
              <a:spcAft>
                <a:spcPct val="0"/>
              </a:spcAft>
              <a:defRPr>
                <a:solidFill>
                  <a:schemeClr val="tx1"/>
                </a:solidFill>
                <a:latin typeface="Calibri" pitchFamily="34" charset="0"/>
              </a:defRPr>
            </a:lvl6pPr>
            <a:lvl7pPr marL="2916227" indent="-224325" fontAlgn="base">
              <a:spcBef>
                <a:spcPct val="0"/>
              </a:spcBef>
              <a:spcAft>
                <a:spcPct val="0"/>
              </a:spcAft>
              <a:defRPr>
                <a:solidFill>
                  <a:schemeClr val="tx1"/>
                </a:solidFill>
                <a:latin typeface="Calibri" pitchFamily="34" charset="0"/>
              </a:defRPr>
            </a:lvl7pPr>
            <a:lvl8pPr marL="3364878" indent="-224325" fontAlgn="base">
              <a:spcBef>
                <a:spcPct val="0"/>
              </a:spcBef>
              <a:spcAft>
                <a:spcPct val="0"/>
              </a:spcAft>
              <a:defRPr>
                <a:solidFill>
                  <a:schemeClr val="tx1"/>
                </a:solidFill>
                <a:latin typeface="Calibri" pitchFamily="34" charset="0"/>
              </a:defRPr>
            </a:lvl8pPr>
            <a:lvl9pPr marL="3813528" indent="-22432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6A3B396-438A-4047-9B8C-A556C49D2527}" type="slidenum">
              <a:rPr lang="en-US" altLang="en-US"/>
              <a:pPr fontAlgn="base">
                <a:spcBef>
                  <a:spcPct val="0"/>
                </a:spcBef>
                <a:spcAft>
                  <a:spcPct val="0"/>
                </a:spcAft>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FA86588-016D-4D57-B418-0B77FE1EE29D}" type="datetimeFigureOut">
              <a:rPr lang="en-US" smtClean="0"/>
              <a:t>1/20/2017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D19C1D2-5B2A-41A8-87E8-5E3A4B0CA7A5}"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A86588-016D-4D57-B418-0B77FE1EE29D}" type="datetimeFigureOut">
              <a:rPr lang="en-US" smtClean="0"/>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9C1D2-5B2A-41A8-87E8-5E3A4B0CA7A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AD19C1D2-5B2A-41A8-87E8-5E3A4B0CA7A5}"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A86588-016D-4D57-B418-0B77FE1EE29D}" type="datetimeFigureOut">
              <a:rPr lang="en-US" smtClean="0"/>
              <a:t>1/20/2017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FA86588-016D-4D57-B418-0B77FE1EE29D}" type="datetimeFigureOut">
              <a:rPr lang="en-US" smtClean="0"/>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AD19C1D2-5B2A-41A8-87E8-5E3A4B0CA7A5}"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FA86588-016D-4D57-B418-0B77FE1EE29D}" type="datetimeFigureOut">
              <a:rPr lang="en-US" smtClean="0"/>
              <a:t>1/20/2017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D19C1D2-5B2A-41A8-87E8-5E3A4B0CA7A5}"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FA86588-016D-4D57-B418-0B77FE1EE29D}" type="datetimeFigureOut">
              <a:rPr lang="en-US" smtClean="0"/>
              <a:t>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19C1D2-5B2A-41A8-87E8-5E3A4B0CA7A5}"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FA86588-016D-4D57-B418-0B77FE1EE29D}" type="datetimeFigureOut">
              <a:rPr lang="en-US" smtClean="0"/>
              <a:t>1/20/2017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D19C1D2-5B2A-41A8-87E8-5E3A4B0CA7A5}"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A86588-016D-4D57-B418-0B77FE1EE29D}" type="datetimeFigureOut">
              <a:rPr lang="en-US" smtClean="0"/>
              <a:t>1/20/2017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AD19C1D2-5B2A-41A8-87E8-5E3A4B0CA7A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FA86588-016D-4D57-B418-0B77FE1EE29D}" type="datetimeFigureOut">
              <a:rPr lang="en-US" smtClean="0"/>
              <a:t>1/20/2017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D19C1D2-5B2A-41A8-87E8-5E3A4B0CA7A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D19C1D2-5B2A-41A8-87E8-5E3A4B0CA7A5}"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2FA86588-016D-4D57-B418-0B77FE1EE29D}" type="datetimeFigureOut">
              <a:rPr lang="en-US" smtClean="0"/>
              <a:t>1/20/2017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AD19C1D2-5B2A-41A8-87E8-5E3A4B0CA7A5}"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FA86588-016D-4D57-B418-0B77FE1EE29D}" type="datetimeFigureOut">
              <a:rPr lang="en-US" smtClean="0"/>
              <a:t>1/20/2017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FA86588-016D-4D57-B418-0B77FE1EE29D}" type="datetimeFigureOut">
              <a:rPr lang="en-US" smtClean="0"/>
              <a:t>1/20/2017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D19C1D2-5B2A-41A8-87E8-5E3A4B0CA7A5}"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kids%20taking%20a%20test%20on%20the%20computer&amp;source=images&amp;cd=&amp;cad=rja&amp;uact=8&amp;ved=0CAcQjRw&amp;url=http://www.examiner.com/article/pearson-250-million-kids-teachers-zero&amp;ei=VYVOVO7jE-nnsAS56YHoDQ&amp;bvm=bv.77880786,d.cWc&amp;psig=AFQjCNFnHSDUHcfyqYUKnVNwbUVvSjP5Mw&amp;ust=1414518427438926"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fsassessments.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fsassessments.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609600"/>
            <a:ext cx="8458200" cy="2133600"/>
          </a:xfrm>
        </p:spPr>
        <p:txBody>
          <a:bodyPr>
            <a:normAutofit fontScale="85000" lnSpcReduction="10000"/>
          </a:bodyPr>
          <a:lstStyle/>
          <a:p>
            <a:pPr algn="ctr"/>
            <a:r>
              <a:rPr lang="en-US" sz="6000" dirty="0" smtClean="0">
                <a:solidFill>
                  <a:schemeClr val="tx2">
                    <a:lumMod val="75000"/>
                  </a:schemeClr>
                </a:solidFill>
              </a:rPr>
              <a:t>Preparing Your Child for Testing </a:t>
            </a:r>
            <a:endParaRPr lang="en-US" sz="6000" dirty="0">
              <a:solidFill>
                <a:schemeClr val="tx2">
                  <a:lumMod val="75000"/>
                </a:schemeClr>
              </a:solidFill>
            </a:endParaRPr>
          </a:p>
        </p:txBody>
      </p:sp>
      <p:pic>
        <p:nvPicPr>
          <p:cNvPr id="11266" name="Picture 2" descr="C:\Users\peacockr1\AppData\Local\Microsoft\Windows\Temporary Internet Files\Content.IE5\OKPQPYSY\MP90040889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140608"/>
            <a:ext cx="2362200" cy="157972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t3.gstatic.com/images?q=tbn:ANd9GcSSVmIbt3MeELNELmeM6CrSAEu3PV4ZO_aFU5Bep8nik7Lw8KA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9062" y="3911770"/>
            <a:ext cx="2362200" cy="2037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970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Question Math FSA</a:t>
            </a:r>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1625" y="2093170"/>
            <a:ext cx="8504238" cy="3440010"/>
          </a:xfrm>
        </p:spPr>
      </p:pic>
    </p:spTree>
    <p:extLst>
      <p:ext uri="{BB962C8B-B14F-4D97-AF65-F5344CB8AC3E}">
        <p14:creationId xmlns:p14="http://schemas.microsoft.com/office/powerpoint/2010/main" val="814216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Question Math FSA</a:t>
            </a:r>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310886" y="1832222"/>
            <a:ext cx="6485715" cy="3961905"/>
          </a:xfrm>
        </p:spPr>
      </p:pic>
    </p:spTree>
    <p:extLst>
      <p:ext uri="{BB962C8B-B14F-4D97-AF65-F5344CB8AC3E}">
        <p14:creationId xmlns:p14="http://schemas.microsoft.com/office/powerpoint/2010/main" val="3283731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448772" y="1527175"/>
            <a:ext cx="4209944" cy="4572000"/>
          </a:xfrm>
        </p:spPr>
      </p:pic>
      <p:sp>
        <p:nvSpPr>
          <p:cNvPr id="9" name="TextBox 8"/>
          <p:cNvSpPr txBox="1"/>
          <p:nvPr/>
        </p:nvSpPr>
        <p:spPr>
          <a:xfrm>
            <a:off x="664779" y="381000"/>
            <a:ext cx="8153400" cy="584775"/>
          </a:xfrm>
          <a:prstGeom prst="rect">
            <a:avLst/>
          </a:prstGeom>
          <a:noFill/>
        </p:spPr>
        <p:txBody>
          <a:bodyPr wrap="square" rtlCol="0">
            <a:spAutoFit/>
          </a:bodyPr>
          <a:lstStyle/>
          <a:p>
            <a:r>
              <a:rPr lang="en-US" sz="3200" dirty="0">
                <a:solidFill>
                  <a:srgbClr val="0070C0"/>
                </a:solidFill>
              </a:rPr>
              <a:t>Passage Example English Language Arts FSA</a:t>
            </a:r>
          </a:p>
        </p:txBody>
      </p:sp>
    </p:spTree>
    <p:extLst>
      <p:ext uri="{BB962C8B-B14F-4D97-AF65-F5344CB8AC3E}">
        <p14:creationId xmlns:p14="http://schemas.microsoft.com/office/powerpoint/2010/main" val="424598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for ELA FSA</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963267" y="1727460"/>
            <a:ext cx="5180953" cy="4171429"/>
          </a:xfrm>
        </p:spPr>
      </p:pic>
    </p:spTree>
    <p:extLst>
      <p:ext uri="{BB962C8B-B14F-4D97-AF65-F5344CB8AC3E}">
        <p14:creationId xmlns:p14="http://schemas.microsoft.com/office/powerpoint/2010/main" val="3989887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Question for ELA FSA</a:t>
            </a:r>
            <a:endParaRPr lang="en-US" dirty="0"/>
          </a:p>
        </p:txBody>
      </p:sp>
      <p:pic>
        <p:nvPicPr>
          <p:cNvPr id="8" name="Content Placeholder 7"/>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53743" y="2460794"/>
            <a:ext cx="8400001" cy="2704762"/>
          </a:xfrm>
        </p:spPr>
      </p:pic>
    </p:spTree>
    <p:extLst>
      <p:ext uri="{BB962C8B-B14F-4D97-AF65-F5344CB8AC3E}">
        <p14:creationId xmlns:p14="http://schemas.microsoft.com/office/powerpoint/2010/main" val="162907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467600" cy="792162"/>
          </a:xfrm>
        </p:spPr>
        <p:txBody>
          <a:bodyPr>
            <a:normAutofit/>
          </a:bodyPr>
          <a:lstStyle/>
          <a:p>
            <a:r>
              <a:rPr lang="en-US" dirty="0" smtClean="0"/>
              <a:t>Example Question for ELA FSA</a:t>
            </a:r>
            <a:endParaRPr lang="en-US" dirty="0"/>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65810" y="1527175"/>
            <a:ext cx="5375868" cy="4572000"/>
          </a:xfrm>
        </p:spPr>
      </p:pic>
    </p:spTree>
    <p:extLst>
      <p:ext uri="{BB962C8B-B14F-4D97-AF65-F5344CB8AC3E}">
        <p14:creationId xmlns:p14="http://schemas.microsoft.com/office/powerpoint/2010/main" val="1501926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fontScale="90000"/>
          </a:bodyPr>
          <a:lstStyle/>
          <a:p>
            <a:r>
              <a:rPr lang="en-US" dirty="0" smtClean="0"/>
              <a:t>Example Question for ELA FSA</a:t>
            </a:r>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48982" y="2117937"/>
            <a:ext cx="8409524" cy="3390476"/>
          </a:xfrm>
        </p:spPr>
      </p:pic>
    </p:spTree>
    <p:extLst>
      <p:ext uri="{BB962C8B-B14F-4D97-AF65-F5344CB8AC3E}">
        <p14:creationId xmlns:p14="http://schemas.microsoft.com/office/powerpoint/2010/main" val="1416686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467600" cy="715962"/>
          </a:xfrm>
        </p:spPr>
        <p:txBody>
          <a:bodyPr>
            <a:noAutofit/>
          </a:bodyPr>
          <a:lstStyle/>
          <a:p>
            <a:r>
              <a:rPr lang="en-US" sz="2800" dirty="0" smtClean="0"/>
              <a:t>Florida Standards Information Site</a:t>
            </a:r>
            <a:br>
              <a:rPr lang="en-US" sz="2800" dirty="0" smtClean="0"/>
            </a:br>
            <a:r>
              <a:rPr lang="en-US" sz="2800" dirty="0">
                <a:hlinkClick r:id="rId2"/>
              </a:rPr>
              <a:t>http://fsassessments.org</a:t>
            </a:r>
            <a:endParaRPr lang="en-US" sz="2800" dirty="0"/>
          </a:p>
        </p:txBody>
      </p:sp>
      <p:sp>
        <p:nvSpPr>
          <p:cNvPr id="3" name="Content Placeholder 2"/>
          <p:cNvSpPr>
            <a:spLocks noGrp="1"/>
          </p:cNvSpPr>
          <p:nvPr>
            <p:ph sz="quarter" idx="1"/>
          </p:nvPr>
        </p:nvSpPr>
        <p:spPr>
          <a:xfrm>
            <a:off x="457200" y="1066800"/>
            <a:ext cx="7467600" cy="5407152"/>
          </a:xfrm>
        </p:spPr>
        <p:txBody>
          <a:bodyPr>
            <a:normAutofit/>
          </a:bodyPr>
          <a:lstStyle/>
          <a:p>
            <a:pPr>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p:txBody>
      </p:sp>
      <p:pic>
        <p:nvPicPr>
          <p:cNvPr id="5" name="Content Placeholder 5"/>
          <p:cNvPicPr>
            <a:picLocks noGrp="1" noChangeAspect="1"/>
          </p:cNvPicPr>
          <p:nvPr/>
        </p:nvPicPr>
        <p:blipFill>
          <a:blip r:embed="rId3"/>
          <a:srcRect l="-36773" r="-36773"/>
          <a:stretch>
            <a:fillRect/>
          </a:stretch>
        </p:blipFill>
        <p:spPr>
          <a:xfrm>
            <a:off x="-381000" y="1524000"/>
            <a:ext cx="10058400" cy="5105400"/>
          </a:xfrm>
          <a:prstGeom prst="rect">
            <a:avLst/>
          </a:prstGeom>
        </p:spPr>
      </p:pic>
      <p:sp>
        <p:nvSpPr>
          <p:cNvPr id="4" name="Right Arrow 3"/>
          <p:cNvSpPr/>
          <p:nvPr/>
        </p:nvSpPr>
        <p:spPr>
          <a:xfrm>
            <a:off x="454572" y="2667000"/>
            <a:ext cx="1371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3963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can you help before testing? </a:t>
            </a:r>
            <a:endParaRPr lang="en-US" dirty="0"/>
          </a:p>
        </p:txBody>
      </p:sp>
      <p:sp>
        <p:nvSpPr>
          <p:cNvPr id="3" name="Content Placeholder 2"/>
          <p:cNvSpPr>
            <a:spLocks noGrp="1"/>
          </p:cNvSpPr>
          <p:nvPr>
            <p:ph sz="quarter" idx="1"/>
          </p:nvPr>
        </p:nvSpPr>
        <p:spPr/>
        <p:txBody>
          <a:bodyPr>
            <a:normAutofit/>
          </a:bodyPr>
          <a:lstStyle/>
          <a:p>
            <a:r>
              <a:rPr lang="en-US" dirty="0" smtClean="0"/>
              <a:t>Have your child read for focused periods of time to increase </a:t>
            </a:r>
            <a:r>
              <a:rPr lang="en-US" dirty="0"/>
              <a:t>r</a:t>
            </a:r>
            <a:r>
              <a:rPr lang="en-US" dirty="0" smtClean="0"/>
              <a:t>eading stamina. </a:t>
            </a:r>
          </a:p>
          <a:p>
            <a:r>
              <a:rPr lang="en-US" dirty="0" smtClean="0"/>
              <a:t>Have your child practice reading “less interesting” materials. </a:t>
            </a:r>
          </a:p>
          <a:p>
            <a:r>
              <a:rPr lang="en-US" dirty="0" smtClean="0"/>
              <a:t>Ask questions about what they have read. </a:t>
            </a:r>
          </a:p>
          <a:p>
            <a:r>
              <a:rPr lang="en-US" dirty="0" smtClean="0"/>
              <a:t>Ask them to make real world connections to the concepts they are learning in school (example: identify the theme of an episode of  their favorite television  show). </a:t>
            </a:r>
          </a:p>
          <a:p>
            <a:r>
              <a:rPr lang="en-US" dirty="0" smtClean="0"/>
              <a:t>Have them prove/disprove answers. </a:t>
            </a:r>
          </a:p>
        </p:txBody>
      </p:sp>
    </p:spTree>
    <p:extLst>
      <p:ext uri="{BB962C8B-B14F-4D97-AF65-F5344CB8AC3E}">
        <p14:creationId xmlns:p14="http://schemas.microsoft.com/office/powerpoint/2010/main" val="1589569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Stress</a:t>
            </a:r>
            <a:endParaRPr lang="en-US" dirty="0"/>
          </a:p>
        </p:txBody>
      </p:sp>
      <p:sp>
        <p:nvSpPr>
          <p:cNvPr id="3" name="Content Placeholder 2"/>
          <p:cNvSpPr>
            <a:spLocks noGrp="1"/>
          </p:cNvSpPr>
          <p:nvPr>
            <p:ph sz="quarter" idx="1"/>
          </p:nvPr>
        </p:nvSpPr>
        <p:spPr>
          <a:xfrm>
            <a:off x="152400" y="1527048"/>
            <a:ext cx="8991600" cy="4572000"/>
          </a:xfrm>
        </p:spPr>
        <p:txBody>
          <a:bodyPr/>
          <a:lstStyle/>
          <a:p>
            <a:r>
              <a:rPr lang="en-US" dirty="0" smtClean="0"/>
              <a:t>Stress levels depend on individual children.</a:t>
            </a:r>
          </a:p>
          <a:p>
            <a:pPr marL="457200" indent="-457200">
              <a:buAutoNum type="arabicPeriod"/>
            </a:pPr>
            <a:r>
              <a:rPr lang="en-US" sz="2400" dirty="0" smtClean="0"/>
              <a:t>Make certain </a:t>
            </a:r>
            <a:r>
              <a:rPr lang="en-US" sz="2400" i="1" dirty="0" smtClean="0"/>
              <a:t>you</a:t>
            </a:r>
            <a:r>
              <a:rPr lang="en-US" sz="2400" dirty="0" smtClean="0"/>
              <a:t> are calm when discussing FSA with students.</a:t>
            </a:r>
          </a:p>
          <a:p>
            <a:pPr marL="457200" indent="-457200">
              <a:buAutoNum type="arabicPeriod"/>
            </a:pPr>
            <a:r>
              <a:rPr lang="en-US" sz="2400" dirty="0" smtClean="0"/>
              <a:t>Discuss test with kids but keep in mind their personalities.</a:t>
            </a:r>
          </a:p>
          <a:p>
            <a:pPr marL="457200" indent="-457200">
              <a:buAutoNum type="arabicPeriod"/>
            </a:pPr>
            <a:r>
              <a:rPr lang="en-US" sz="2400" dirty="0" smtClean="0"/>
              <a:t>Depending on your child, it may put them at ease to see the sample assessments online.</a:t>
            </a:r>
          </a:p>
          <a:p>
            <a:pPr marL="457200" indent="-457200">
              <a:buAutoNum type="arabicPeriod"/>
            </a:pPr>
            <a:r>
              <a:rPr lang="en-US" sz="2400" dirty="0" smtClean="0"/>
              <a:t>Make a game plan on the strategies that he/she is going to use. If they get stressed during the test, how will it be best for he/she to get back on track and calm themselves down?</a:t>
            </a:r>
          </a:p>
          <a:p>
            <a:pPr marL="457200" indent="-457200">
              <a:buAutoNum type="arabicPeriod"/>
            </a:pPr>
            <a:r>
              <a:rPr lang="en-US" sz="2400" dirty="0" smtClean="0"/>
              <a:t>Help boost confidence beforehand (nightly homework, grades coming home, reading, etc.)!</a:t>
            </a:r>
          </a:p>
          <a:p>
            <a:pPr marL="457200" indent="-457200">
              <a:buAutoNum type="arabicPeriod"/>
            </a:pPr>
            <a:endParaRPr lang="en-US" sz="2400" dirty="0"/>
          </a:p>
        </p:txBody>
      </p:sp>
    </p:spTree>
    <p:extLst>
      <p:ext uri="{BB962C8B-B14F-4D97-AF65-F5344CB8AC3E}">
        <p14:creationId xmlns:p14="http://schemas.microsoft.com/office/powerpoint/2010/main" val="4251925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sz="3600" b="1" dirty="0"/>
              <a:t>What are the Florida Standards and Florida Standards Assessment?</a:t>
            </a:r>
            <a:endParaRPr lang="en-US" dirty="0"/>
          </a:p>
        </p:txBody>
      </p:sp>
      <p:sp>
        <p:nvSpPr>
          <p:cNvPr id="3" name="Content Placeholder 2"/>
          <p:cNvSpPr>
            <a:spLocks noGrp="1"/>
          </p:cNvSpPr>
          <p:nvPr>
            <p:ph sz="quarter" idx="1"/>
          </p:nvPr>
        </p:nvSpPr>
        <p:spPr/>
        <p:txBody>
          <a:bodyPr/>
          <a:lstStyle/>
          <a:p>
            <a:r>
              <a:rPr lang="en-US" dirty="0"/>
              <a:t>The Florida Standards in English Language Arts (ELA) and Mathematics were approved by the Florida State Board of Education (SBOE) in February 2014 and were fully implemented in grades K–12 in the 2014–2015 school year.</a:t>
            </a:r>
          </a:p>
          <a:p>
            <a:r>
              <a:rPr lang="en-US" dirty="0"/>
              <a:t>All Florida schools teach the Florida Standards. The Florida Standards Assessments (FSA) provide parents and families, teachers, policy makers, and the general public with information regarding how well students are learning the Florida Standards.</a:t>
            </a:r>
          </a:p>
          <a:p>
            <a:endParaRPr lang="en-US" dirty="0"/>
          </a:p>
        </p:txBody>
      </p:sp>
    </p:spTree>
    <p:extLst>
      <p:ext uri="{BB962C8B-B14F-4D97-AF65-F5344CB8AC3E}">
        <p14:creationId xmlns:p14="http://schemas.microsoft.com/office/powerpoint/2010/main" val="2270944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Stress</a:t>
            </a:r>
            <a:endParaRPr lang="en-US" dirty="0"/>
          </a:p>
        </p:txBody>
      </p:sp>
      <p:sp>
        <p:nvSpPr>
          <p:cNvPr id="3" name="Content Placeholder 2"/>
          <p:cNvSpPr>
            <a:spLocks noGrp="1"/>
          </p:cNvSpPr>
          <p:nvPr>
            <p:ph sz="quarter" idx="1"/>
          </p:nvPr>
        </p:nvSpPr>
        <p:spPr/>
        <p:txBody>
          <a:bodyPr>
            <a:normAutofit/>
          </a:bodyPr>
          <a:lstStyle/>
          <a:p>
            <a:pPr marL="457200" indent="-457200">
              <a:buFont typeface="+mj-lt"/>
              <a:buAutoNum type="arabicPeriod"/>
            </a:pPr>
            <a:r>
              <a:rPr lang="en-US" sz="2400" dirty="0" smtClean="0"/>
              <a:t>Remind children that their teacher is rooting for them, and we will be there with them.</a:t>
            </a:r>
          </a:p>
          <a:p>
            <a:pPr marL="457200" indent="-457200">
              <a:buFont typeface="+mj-lt"/>
              <a:buAutoNum type="arabicPeriod"/>
            </a:pPr>
            <a:r>
              <a:rPr lang="en-US" sz="2400" dirty="0" smtClean="0"/>
              <a:t>Debrief with kiddos after the first day.  Discuss the “ups and downs” of the test in terms of stress. If necessary, make a new, improved game plan for day two of testing.</a:t>
            </a:r>
            <a:endParaRPr lang="en-US" sz="2400" dirty="0"/>
          </a:p>
        </p:txBody>
      </p:sp>
    </p:spTree>
    <p:extLst>
      <p:ext uri="{BB962C8B-B14F-4D97-AF65-F5344CB8AC3E}">
        <p14:creationId xmlns:p14="http://schemas.microsoft.com/office/powerpoint/2010/main" val="982059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Day of Testing</a:t>
            </a:r>
            <a:endParaRPr lang="en-US" dirty="0"/>
          </a:p>
        </p:txBody>
      </p:sp>
      <p:sp>
        <p:nvSpPr>
          <p:cNvPr id="3" name="Content Placeholder 2"/>
          <p:cNvSpPr>
            <a:spLocks noGrp="1"/>
          </p:cNvSpPr>
          <p:nvPr>
            <p:ph sz="quarter" idx="1"/>
          </p:nvPr>
        </p:nvSpPr>
        <p:spPr/>
        <p:txBody>
          <a:bodyPr/>
          <a:lstStyle/>
          <a:p>
            <a:r>
              <a:rPr lang="en-US" dirty="0"/>
              <a:t>Make sure they get a good </a:t>
            </a:r>
            <a:r>
              <a:rPr lang="en-US" dirty="0" smtClean="0"/>
              <a:t>night’s sleep. </a:t>
            </a:r>
            <a:endParaRPr lang="en-US" dirty="0"/>
          </a:p>
          <a:p>
            <a:r>
              <a:rPr lang="en-US" dirty="0" smtClean="0"/>
              <a:t>Have your child eat a nutritious breakfast. </a:t>
            </a:r>
          </a:p>
          <a:p>
            <a:r>
              <a:rPr lang="en-US" dirty="0" smtClean="0"/>
              <a:t>Aim for a stress-free morning. </a:t>
            </a:r>
            <a:endParaRPr lang="en-US" dirty="0"/>
          </a:p>
          <a:p>
            <a:r>
              <a:rPr lang="en-US" dirty="0" smtClean="0"/>
              <a:t>Make sure students get to school on time. </a:t>
            </a:r>
          </a:p>
          <a:p>
            <a:r>
              <a:rPr lang="en-US" dirty="0" smtClean="0"/>
              <a:t>Encourage them to do their best and use their strategies. </a:t>
            </a:r>
          </a:p>
          <a:p>
            <a:endParaRPr lang="en-US" dirty="0"/>
          </a:p>
        </p:txBody>
      </p:sp>
    </p:spTree>
    <p:extLst>
      <p:ext uri="{BB962C8B-B14F-4D97-AF65-F5344CB8AC3E}">
        <p14:creationId xmlns:p14="http://schemas.microsoft.com/office/powerpoint/2010/main" val="1821778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smtClean="0"/>
              <a:t>OACS Does to Help</a:t>
            </a:r>
            <a:endParaRPr lang="en-US" dirty="0"/>
          </a:p>
        </p:txBody>
      </p:sp>
      <p:sp>
        <p:nvSpPr>
          <p:cNvPr id="3" name="Content Placeholder 2"/>
          <p:cNvSpPr>
            <a:spLocks noGrp="1"/>
          </p:cNvSpPr>
          <p:nvPr>
            <p:ph sz="quarter" idx="1"/>
          </p:nvPr>
        </p:nvSpPr>
        <p:spPr/>
        <p:txBody>
          <a:bodyPr/>
          <a:lstStyle/>
          <a:p>
            <a:r>
              <a:rPr lang="en-US" dirty="0" smtClean="0"/>
              <a:t>Children have been exposed to and interpreting these types of questions since the beginning of the year!</a:t>
            </a:r>
          </a:p>
          <a:p>
            <a:r>
              <a:rPr lang="en-US" dirty="0" smtClean="0"/>
              <a:t>They should be familiar with how to answer the different formats of questions. </a:t>
            </a:r>
          </a:p>
          <a:p>
            <a:r>
              <a:rPr lang="en-US" dirty="0" smtClean="0"/>
              <a:t>We integrate the type of learning with real-world connections on a daily basis that will help lead students  to success on these types of assessments.</a:t>
            </a:r>
            <a:endParaRPr lang="en-US" dirty="0"/>
          </a:p>
        </p:txBody>
      </p:sp>
    </p:spTree>
    <p:extLst>
      <p:ext uri="{BB962C8B-B14F-4D97-AF65-F5344CB8AC3E}">
        <p14:creationId xmlns:p14="http://schemas.microsoft.com/office/powerpoint/2010/main" val="3613851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Question Cards</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If you have any questions, please write them on an index card. </a:t>
            </a:r>
          </a:p>
          <a:p>
            <a:r>
              <a:rPr lang="en-US" dirty="0" smtClean="0"/>
              <a:t>Include your child’s  name, their homeroom teacher, and an email address. </a:t>
            </a:r>
          </a:p>
          <a:p>
            <a:r>
              <a:rPr lang="en-US" dirty="0" smtClean="0"/>
              <a:t>You will be contacted with answers/additional information. </a:t>
            </a:r>
          </a:p>
          <a:p>
            <a:endParaRPr lang="en-US" dirty="0"/>
          </a:p>
        </p:txBody>
      </p:sp>
    </p:spTree>
    <p:extLst>
      <p:ext uri="{BB962C8B-B14F-4D97-AF65-F5344CB8AC3E}">
        <p14:creationId xmlns:p14="http://schemas.microsoft.com/office/powerpoint/2010/main" val="83260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sz="3600" b="1" dirty="0"/>
              <a:t>How do the Florida Standards benefit my student?</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a:t>The Florida Standards, adopted by the State Board of Education in February 2014 after unprecedented public input and review, prepare Florida students for success in college, career, and life by emphasizing analytical thinking. </a:t>
            </a:r>
          </a:p>
          <a:p>
            <a:r>
              <a:rPr lang="en-US" dirty="0"/>
              <a:t>The Florida Standards Assessments provide a more authentic assessment of the Florida Standards, because they include more than multiple-choice questions. Students are asked to create graphs, interact with test content, and write and respond in different ways than required on traditional tests. Question types assess students’ higher-order thinking skills in keeping with the higher expectations of the Florida Standards. </a:t>
            </a:r>
          </a:p>
          <a:p>
            <a:r>
              <a:rPr lang="en-US" dirty="0"/>
              <a:t>Students, educators, and parents and families are able to preview samples of question types by accessing practice tests that are available in the FSA Portal.</a:t>
            </a:r>
          </a:p>
          <a:p>
            <a:endParaRPr lang="en-US" dirty="0"/>
          </a:p>
        </p:txBody>
      </p:sp>
    </p:spTree>
    <p:extLst>
      <p:ext uri="{BB962C8B-B14F-4D97-AF65-F5344CB8AC3E}">
        <p14:creationId xmlns:p14="http://schemas.microsoft.com/office/powerpoint/2010/main" val="2528593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Assessments</a:t>
            </a:r>
            <a:endParaRPr lang="en-US" dirty="0"/>
          </a:p>
        </p:txBody>
      </p:sp>
      <p:sp>
        <p:nvSpPr>
          <p:cNvPr id="3" name="Content Placeholder 2"/>
          <p:cNvSpPr>
            <a:spLocks noGrp="1"/>
          </p:cNvSpPr>
          <p:nvPr>
            <p:ph sz="quarter" idx="1"/>
          </p:nvPr>
        </p:nvSpPr>
        <p:spPr/>
        <p:txBody>
          <a:bodyPr/>
          <a:lstStyle/>
          <a:p>
            <a:r>
              <a:rPr lang="en-US" dirty="0" smtClean="0"/>
              <a:t>Practice tests for all subjects/grades administered.</a:t>
            </a:r>
          </a:p>
          <a:p>
            <a:r>
              <a:rPr lang="en-US" dirty="0" smtClean="0"/>
              <a:t>Can change settings based on student needs.</a:t>
            </a:r>
          </a:p>
          <a:p>
            <a:r>
              <a:rPr lang="en-US" dirty="0" smtClean="0"/>
              <a:t>Paper-based and computer-based practice assessments can be accessed.</a:t>
            </a:r>
          </a:p>
          <a:p>
            <a:r>
              <a:rPr lang="en-US" dirty="0" smtClean="0">
                <a:hlinkClick r:id="rId2"/>
              </a:rPr>
              <a:t>www.fsassessments.org</a:t>
            </a:r>
            <a:r>
              <a:rPr lang="en-US" dirty="0" smtClean="0"/>
              <a:t> </a:t>
            </a:r>
            <a:endParaRPr lang="en-US" dirty="0"/>
          </a:p>
        </p:txBody>
      </p:sp>
    </p:spTree>
    <p:extLst>
      <p:ext uri="{BB962C8B-B14F-4D97-AF65-F5344CB8AC3E}">
        <p14:creationId xmlns:p14="http://schemas.microsoft.com/office/powerpoint/2010/main" val="812202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Assessments</a:t>
            </a:r>
            <a:endParaRPr lang="en-US" dirty="0"/>
          </a:p>
        </p:txBody>
      </p:sp>
      <p:pic>
        <p:nvPicPr>
          <p:cNvPr id="4"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12723" t="7975" r="16393" b="7759"/>
          <a:stretch/>
        </p:blipFill>
        <p:spPr bwMode="auto">
          <a:xfrm>
            <a:off x="1133465" y="1527175"/>
            <a:ext cx="6840558"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4106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62000" y="2819400"/>
            <a:ext cx="7848600" cy="3276600"/>
          </a:xfrm>
        </p:spPr>
        <p:txBody>
          <a:bodyPr>
            <a:normAutofit/>
          </a:bodyPr>
          <a:lstStyle/>
          <a:p>
            <a:pPr marL="285750" indent="-285750" algn="l">
              <a:buFont typeface="Arial" panose="020B0604020202020204" pitchFamily="34" charset="0"/>
              <a:buChar char="•"/>
            </a:pPr>
            <a:r>
              <a:rPr lang="en-US" sz="2000" b="0" cap="none" dirty="0" smtClean="0">
                <a:solidFill>
                  <a:schemeClr val="tx1"/>
                </a:solidFill>
                <a:latin typeface="Georgia" panose="02040502050405020303" pitchFamily="18" charset="0"/>
              </a:rPr>
              <a:t>Per Florida legislation, to be eligible for 4</a:t>
            </a:r>
            <a:r>
              <a:rPr lang="en-US" sz="2000" b="0" cap="none" baseline="30000" dirty="0" smtClean="0">
                <a:solidFill>
                  <a:schemeClr val="tx1"/>
                </a:solidFill>
                <a:latin typeface="Georgia" panose="02040502050405020303" pitchFamily="18" charset="0"/>
              </a:rPr>
              <a:t>th</a:t>
            </a:r>
            <a:r>
              <a:rPr lang="en-US" sz="2000" b="0" cap="none" dirty="0" smtClean="0">
                <a:solidFill>
                  <a:schemeClr val="tx1"/>
                </a:solidFill>
                <a:latin typeface="Georgia" panose="02040502050405020303" pitchFamily="18" charset="0"/>
              </a:rPr>
              <a:t> Grade promotion students must receive a score of 2 or higher in FSA Reading</a:t>
            </a:r>
          </a:p>
          <a:p>
            <a:pPr marL="285750" indent="-285750" algn="l">
              <a:buFont typeface="Arial" panose="020B0604020202020204" pitchFamily="34" charset="0"/>
              <a:buChar char="•"/>
            </a:pPr>
            <a:endParaRPr lang="en-US" sz="2000" b="0" cap="none" dirty="0" smtClean="0">
              <a:solidFill>
                <a:schemeClr val="tx1"/>
              </a:solidFill>
              <a:latin typeface="Georgia" panose="02040502050405020303" pitchFamily="18" charset="0"/>
            </a:endParaRPr>
          </a:p>
          <a:p>
            <a:pPr marL="285750" indent="-285750" algn="l">
              <a:buFont typeface="Arial" panose="020B0604020202020204" pitchFamily="34" charset="0"/>
              <a:buChar char="•"/>
            </a:pPr>
            <a:r>
              <a:rPr lang="en-US" sz="2000" b="0" cap="none" dirty="0" smtClean="0">
                <a:solidFill>
                  <a:schemeClr val="tx1"/>
                </a:solidFill>
                <a:latin typeface="Georgia" panose="02040502050405020303" pitchFamily="18" charset="0"/>
              </a:rPr>
              <a:t>3</a:t>
            </a:r>
            <a:r>
              <a:rPr lang="en-US" sz="2000" b="0" cap="none" baseline="30000" dirty="0" smtClean="0">
                <a:solidFill>
                  <a:schemeClr val="tx1"/>
                </a:solidFill>
                <a:latin typeface="Georgia" panose="02040502050405020303" pitchFamily="18" charset="0"/>
              </a:rPr>
              <a:t>rd</a:t>
            </a:r>
            <a:r>
              <a:rPr lang="en-US" sz="2000" b="0" cap="none" dirty="0" smtClean="0">
                <a:solidFill>
                  <a:schemeClr val="tx1"/>
                </a:solidFill>
                <a:latin typeface="Georgia" panose="02040502050405020303" pitchFamily="18" charset="0"/>
              </a:rPr>
              <a:t> Graders who receive a 1 in FSA Reading must show mastery of the Florida Common Core Standards through the Portfolio process or they must attend summer school and receive a passing score on the final assessment</a:t>
            </a:r>
            <a:endParaRPr lang="en-US" sz="2000" b="0" cap="none" dirty="0">
              <a:solidFill>
                <a:schemeClr val="tx1"/>
              </a:solidFill>
              <a:latin typeface="Georgia" panose="02040502050405020303" pitchFamily="18" charset="0"/>
            </a:endParaRPr>
          </a:p>
        </p:txBody>
      </p:sp>
      <p:sp>
        <p:nvSpPr>
          <p:cNvPr id="3" name="Title 2"/>
          <p:cNvSpPr>
            <a:spLocks noGrp="1"/>
          </p:cNvSpPr>
          <p:nvPr>
            <p:ph type="ctrTitle"/>
          </p:nvPr>
        </p:nvSpPr>
        <p:spPr>
          <a:xfrm>
            <a:off x="685800" y="381000"/>
            <a:ext cx="7772400" cy="1295400"/>
          </a:xfrm>
        </p:spPr>
        <p:txBody>
          <a:bodyPr/>
          <a:lstStyle/>
          <a:p>
            <a:r>
              <a:rPr lang="en-US" dirty="0" smtClean="0"/>
              <a:t>3</a:t>
            </a:r>
            <a:r>
              <a:rPr lang="en-US" baseline="30000" dirty="0" smtClean="0"/>
              <a:t>rd</a:t>
            </a:r>
            <a:r>
              <a:rPr lang="en-US" dirty="0" smtClean="0"/>
              <a:t> Grade Mandatory Retention</a:t>
            </a:r>
            <a:endParaRPr lang="en-US" dirty="0"/>
          </a:p>
        </p:txBody>
      </p:sp>
    </p:spTree>
    <p:extLst>
      <p:ext uri="{BB962C8B-B14F-4D97-AF65-F5344CB8AC3E}">
        <p14:creationId xmlns:p14="http://schemas.microsoft.com/office/powerpoint/2010/main" val="4059274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FSA and FCAT 2.0 (Science) </a:t>
            </a:r>
            <a:br>
              <a:rPr lang="en-US" dirty="0" smtClean="0"/>
            </a:br>
            <a:r>
              <a:rPr lang="en-US" dirty="0" smtClean="0"/>
              <a:t>Administration Schedule</a:t>
            </a:r>
            <a:endParaRPr lang="en-US" dirty="0"/>
          </a:p>
        </p:txBody>
      </p:sp>
      <p:sp>
        <p:nvSpPr>
          <p:cNvPr id="3" name="Content Placeholder 2"/>
          <p:cNvSpPr>
            <a:spLocks noGrp="1"/>
          </p:cNvSpPr>
          <p:nvPr>
            <p:ph sz="quarter" idx="1"/>
          </p:nvPr>
        </p:nvSpPr>
        <p:spPr>
          <a:xfrm>
            <a:off x="301752" y="1527048"/>
            <a:ext cx="8503920" cy="4949952"/>
          </a:xfrm>
        </p:spPr>
        <p:txBody>
          <a:bodyPr>
            <a:normAutofit lnSpcReduction="10000"/>
          </a:bodyPr>
          <a:lstStyle/>
          <a:p>
            <a:pPr marL="0" indent="0">
              <a:buNone/>
            </a:pPr>
            <a:r>
              <a:rPr lang="en-US" dirty="0" smtClean="0"/>
              <a:t>    3</a:t>
            </a:r>
            <a:r>
              <a:rPr lang="en-US" baseline="30000" dirty="0" smtClean="0"/>
              <a:t>rd</a:t>
            </a:r>
            <a:r>
              <a:rPr lang="en-US" dirty="0" smtClean="0"/>
              <a:t> Grade: </a:t>
            </a:r>
          </a:p>
          <a:p>
            <a:pPr lvl="1"/>
            <a:r>
              <a:rPr lang="en-US" dirty="0" smtClean="0"/>
              <a:t>ELA (PBT): Tuesday, March 28</a:t>
            </a:r>
            <a:r>
              <a:rPr lang="en-US" baseline="30000" dirty="0" smtClean="0"/>
              <a:t>th</a:t>
            </a:r>
            <a:r>
              <a:rPr lang="en-US" dirty="0" smtClean="0"/>
              <a:t> &amp;Wednesday, March 29th</a:t>
            </a:r>
          </a:p>
          <a:p>
            <a:pPr lvl="1"/>
            <a:r>
              <a:rPr lang="en-US" dirty="0" smtClean="0"/>
              <a:t>Math (CBT): Monday, April 10</a:t>
            </a:r>
            <a:r>
              <a:rPr lang="en-US" baseline="30000" dirty="0" smtClean="0"/>
              <a:t>th</a:t>
            </a:r>
            <a:r>
              <a:rPr lang="en-US" dirty="0" smtClean="0"/>
              <a:t> &amp; Tuesday, April 11</a:t>
            </a:r>
            <a:r>
              <a:rPr lang="en-US" baseline="30000" dirty="0" smtClean="0"/>
              <a:t>th</a:t>
            </a:r>
            <a:r>
              <a:rPr lang="en-US" dirty="0" smtClean="0"/>
              <a:t> </a:t>
            </a:r>
            <a:endParaRPr lang="en-US" dirty="0"/>
          </a:p>
          <a:p>
            <a:pPr marL="274320" lvl="1" indent="0">
              <a:buNone/>
            </a:pPr>
            <a:r>
              <a:rPr lang="en-US" sz="2800" dirty="0" smtClean="0">
                <a:solidFill>
                  <a:schemeClr val="tx1"/>
                </a:solidFill>
              </a:rPr>
              <a:t>4</a:t>
            </a:r>
            <a:r>
              <a:rPr lang="en-US" sz="2800" baseline="30000" dirty="0" smtClean="0">
                <a:solidFill>
                  <a:schemeClr val="tx1"/>
                </a:solidFill>
              </a:rPr>
              <a:t>th</a:t>
            </a:r>
            <a:r>
              <a:rPr lang="en-US" sz="2800" dirty="0" smtClean="0">
                <a:solidFill>
                  <a:schemeClr val="tx1"/>
                </a:solidFill>
              </a:rPr>
              <a:t> Grade:</a:t>
            </a:r>
          </a:p>
          <a:p>
            <a:pPr lvl="1"/>
            <a:r>
              <a:rPr lang="en-US" dirty="0" smtClean="0"/>
              <a:t>Writing (PBT): Tuesday, February 28th</a:t>
            </a:r>
          </a:p>
          <a:p>
            <a:pPr lvl="1"/>
            <a:r>
              <a:rPr lang="en-US" dirty="0" smtClean="0"/>
              <a:t>ELA (CBT): Monday, April 17</a:t>
            </a:r>
            <a:r>
              <a:rPr lang="en-US" baseline="30000" dirty="0" smtClean="0"/>
              <a:t>th</a:t>
            </a:r>
            <a:r>
              <a:rPr lang="en-US" dirty="0" smtClean="0"/>
              <a:t> &amp; Tuesday, April 18th</a:t>
            </a:r>
          </a:p>
          <a:p>
            <a:pPr lvl="1"/>
            <a:r>
              <a:rPr lang="en-US" dirty="0" smtClean="0"/>
              <a:t>Math (CBT): Wednesday, April 26</a:t>
            </a:r>
            <a:r>
              <a:rPr lang="en-US" baseline="30000" dirty="0" smtClean="0"/>
              <a:t>th</a:t>
            </a:r>
            <a:r>
              <a:rPr lang="en-US" dirty="0" smtClean="0"/>
              <a:t> &amp; Thursday, April 27</a:t>
            </a:r>
            <a:r>
              <a:rPr lang="en-US" baseline="30000" dirty="0" smtClean="0"/>
              <a:t>th</a:t>
            </a:r>
            <a:r>
              <a:rPr lang="en-US" dirty="0" smtClean="0"/>
              <a:t> </a:t>
            </a:r>
          </a:p>
          <a:p>
            <a:pPr marL="274320" lvl="1" indent="0">
              <a:buNone/>
            </a:pPr>
            <a:r>
              <a:rPr lang="en-US" sz="2800" dirty="0" smtClean="0">
                <a:solidFill>
                  <a:schemeClr val="tx1"/>
                </a:solidFill>
              </a:rPr>
              <a:t>5</a:t>
            </a:r>
            <a:r>
              <a:rPr lang="en-US" sz="2800" baseline="30000" dirty="0" smtClean="0">
                <a:solidFill>
                  <a:schemeClr val="tx1"/>
                </a:solidFill>
              </a:rPr>
              <a:t>th</a:t>
            </a:r>
            <a:r>
              <a:rPr lang="en-US" sz="2800" dirty="0" smtClean="0">
                <a:solidFill>
                  <a:schemeClr val="tx1"/>
                </a:solidFill>
              </a:rPr>
              <a:t> Grade:</a:t>
            </a:r>
            <a:endParaRPr lang="en-US" sz="2800" dirty="0">
              <a:solidFill>
                <a:schemeClr val="tx1"/>
              </a:solidFill>
            </a:endParaRPr>
          </a:p>
          <a:p>
            <a:pPr lvl="1"/>
            <a:r>
              <a:rPr lang="en-US" dirty="0" smtClean="0"/>
              <a:t>Writing (PBT): Tuesday, February 28th</a:t>
            </a:r>
          </a:p>
          <a:p>
            <a:pPr lvl="1"/>
            <a:r>
              <a:rPr lang="en-US" dirty="0" smtClean="0"/>
              <a:t>ELA (CBT): Wednesday, April 12</a:t>
            </a:r>
            <a:r>
              <a:rPr lang="en-US" baseline="30000" dirty="0" smtClean="0"/>
              <a:t>th</a:t>
            </a:r>
            <a:r>
              <a:rPr lang="en-US" dirty="0" smtClean="0"/>
              <a:t> &amp; Thursday, April 13</a:t>
            </a:r>
            <a:r>
              <a:rPr lang="en-US" baseline="30000" dirty="0" smtClean="0"/>
              <a:t>th</a:t>
            </a:r>
            <a:r>
              <a:rPr lang="en-US" dirty="0" smtClean="0"/>
              <a:t> </a:t>
            </a:r>
          </a:p>
          <a:p>
            <a:pPr lvl="1"/>
            <a:r>
              <a:rPr lang="en-US" dirty="0" smtClean="0"/>
              <a:t>Math (CBT): Wednesday, April 19</a:t>
            </a:r>
            <a:r>
              <a:rPr lang="en-US" baseline="30000" dirty="0" smtClean="0"/>
              <a:t>th</a:t>
            </a:r>
            <a:r>
              <a:rPr lang="en-US" dirty="0" smtClean="0"/>
              <a:t> &amp; Thursday, April 20</a:t>
            </a:r>
            <a:r>
              <a:rPr lang="en-US" baseline="30000" dirty="0" smtClean="0"/>
              <a:t>th</a:t>
            </a:r>
            <a:r>
              <a:rPr lang="en-US" dirty="0" smtClean="0"/>
              <a:t> </a:t>
            </a:r>
          </a:p>
          <a:p>
            <a:pPr lvl="1"/>
            <a:r>
              <a:rPr lang="en-US" dirty="0" smtClean="0"/>
              <a:t>Science (PBT): Monday, May 1</a:t>
            </a:r>
            <a:r>
              <a:rPr lang="en-US" baseline="30000" dirty="0" smtClean="0"/>
              <a:t>st</a:t>
            </a:r>
            <a:r>
              <a:rPr lang="en-US" dirty="0" smtClean="0"/>
              <a:t> &amp; Tuesday, May 2</a:t>
            </a:r>
            <a:r>
              <a:rPr lang="en-US" baseline="30000" dirty="0" smtClean="0"/>
              <a:t>nd</a:t>
            </a:r>
            <a:r>
              <a:rPr lang="en-US" dirty="0" smtClean="0"/>
              <a:t> </a:t>
            </a:r>
          </a:p>
          <a:p>
            <a:endParaRPr lang="en-US" dirty="0"/>
          </a:p>
        </p:txBody>
      </p:sp>
    </p:spTree>
    <p:extLst>
      <p:ext uri="{BB962C8B-B14F-4D97-AF65-F5344CB8AC3E}">
        <p14:creationId xmlns:p14="http://schemas.microsoft.com/office/powerpoint/2010/main" val="1409483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762000"/>
          </a:xfrm>
        </p:spPr>
        <p:txBody>
          <a:bodyPr/>
          <a:lstStyle/>
          <a:p>
            <a:r>
              <a:rPr lang="en-US" dirty="0" smtClean="0"/>
              <a:t>Example Question Math FSA</a:t>
            </a:r>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1625" y="1797618"/>
            <a:ext cx="8504238" cy="4031114"/>
          </a:xfrm>
        </p:spPr>
      </p:pic>
    </p:spTree>
    <p:extLst>
      <p:ext uri="{BB962C8B-B14F-4D97-AF65-F5344CB8AC3E}">
        <p14:creationId xmlns:p14="http://schemas.microsoft.com/office/powerpoint/2010/main" val="260326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274638"/>
            <a:ext cx="8610600" cy="715962"/>
          </a:xfrm>
        </p:spPr>
        <p:txBody>
          <a:bodyPr rtlCol="0">
            <a:normAutofit/>
          </a:bodyPr>
          <a:lstStyle/>
          <a:p>
            <a:pPr fontAlgn="auto">
              <a:spcAft>
                <a:spcPts val="0"/>
              </a:spcAft>
              <a:defRPr/>
            </a:pPr>
            <a:r>
              <a:rPr lang="en-US" dirty="0" smtClean="0"/>
              <a:t>Example Question Math FSA</a:t>
            </a:r>
            <a:endParaRPr lang="en-US" dirty="0"/>
          </a:p>
        </p:txBody>
      </p:sp>
      <p:pic>
        <p:nvPicPr>
          <p:cNvPr id="56322" name="Content Placeholder 2"/>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262616" y="1527175"/>
            <a:ext cx="6582256" cy="4572000"/>
          </a:xfrm>
        </p:spPr>
      </p:pic>
    </p:spTree>
    <p:extLst>
      <p:ext uri="{BB962C8B-B14F-4D97-AF65-F5344CB8AC3E}">
        <p14:creationId xmlns:p14="http://schemas.microsoft.com/office/powerpoint/2010/main" val="5308641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6469</TotalTime>
  <Words>877</Words>
  <Application>Microsoft Office PowerPoint</Application>
  <PresentationFormat>On-screen Show (4:3)</PresentationFormat>
  <Paragraphs>84</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Civic</vt:lpstr>
      <vt:lpstr>PowerPoint Presentation</vt:lpstr>
      <vt:lpstr>What are the Florida Standards and Florida Standards Assessment?</vt:lpstr>
      <vt:lpstr>How do the Florida Standards benefit my student?</vt:lpstr>
      <vt:lpstr>Practice Assessments</vt:lpstr>
      <vt:lpstr>Practice Assessments</vt:lpstr>
      <vt:lpstr>3rd Grade Mandatory Retention</vt:lpstr>
      <vt:lpstr>   FSA and FCAT 2.0 (Science)  Administration Schedule</vt:lpstr>
      <vt:lpstr>Example Question Math FSA</vt:lpstr>
      <vt:lpstr>Example Question Math FSA</vt:lpstr>
      <vt:lpstr>Example Question Math FSA</vt:lpstr>
      <vt:lpstr>Example Question Math FSA</vt:lpstr>
      <vt:lpstr>PowerPoint Presentation</vt:lpstr>
      <vt:lpstr>Example for ELA FSA</vt:lpstr>
      <vt:lpstr>Example Question for ELA FSA</vt:lpstr>
      <vt:lpstr>Example Question for ELA FSA</vt:lpstr>
      <vt:lpstr>Example Question for ELA FSA</vt:lpstr>
      <vt:lpstr>Florida Standards Information Site http://fsassessments.org</vt:lpstr>
      <vt:lpstr>How can you help before testing? </vt:lpstr>
      <vt:lpstr>Reducing Stress</vt:lpstr>
      <vt:lpstr>Reducing Stress</vt:lpstr>
      <vt:lpstr>The Day of Testing</vt:lpstr>
      <vt:lpstr>What OACS Does to Help</vt:lpstr>
      <vt:lpstr> Question Cards</vt:lpstr>
    </vt:vector>
  </TitlesOfParts>
  <Company>Lake County Schools, FL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Peacock, Rebecca L</dc:creator>
  <cp:lastModifiedBy>Amanda Kohmetscher</cp:lastModifiedBy>
  <cp:revision>79</cp:revision>
  <cp:lastPrinted>2014-10-29T18:48:26Z</cp:lastPrinted>
  <dcterms:created xsi:type="dcterms:W3CDTF">2014-10-17T15:57:00Z</dcterms:created>
  <dcterms:modified xsi:type="dcterms:W3CDTF">2017-01-20T13:40:18Z</dcterms:modified>
</cp:coreProperties>
</file>