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66" r:id="rId6"/>
    <p:sldId id="259" r:id="rId7"/>
    <p:sldId id="257" r:id="rId8"/>
    <p:sldId id="258" r:id="rId9"/>
    <p:sldId id="263" r:id="rId10"/>
    <p:sldId id="260" r:id="rId11"/>
    <p:sldId id="261" r:id="rId12"/>
    <p:sldId id="265" r:id="rId13"/>
    <p:sldId id="262" r:id="rId14"/>
    <p:sldId id="26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9F6367-D690-4BD9-A25A-870DA3791321}" v="19" dt="2019-06-27T16:01:46.4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91" autoAdjust="0"/>
    <p:restoredTop sz="86449" autoAdjust="0"/>
  </p:normalViewPr>
  <p:slideViewPr>
    <p:cSldViewPr snapToGrid="0">
      <p:cViewPr varScale="1">
        <p:scale>
          <a:sx n="50" d="100"/>
          <a:sy n="50" d="100"/>
        </p:scale>
        <p:origin x="43" y="571"/>
      </p:cViewPr>
      <p:guideLst/>
    </p:cSldViewPr>
  </p:slideViewPr>
  <p:outlineViewPr>
    <p:cViewPr>
      <p:scale>
        <a:sx n="33" d="100"/>
        <a:sy n="33" d="100"/>
      </p:scale>
      <p:origin x="0" y="-1191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e Hui" userId="57b90d9d-8332-4856-babf-98570105f293" providerId="ADAL" clId="{DC9F6367-D690-4BD9-A25A-870DA3791321}"/>
    <pc:docChg chg="modSld">
      <pc:chgData name="Elise Hui" userId="57b90d9d-8332-4856-babf-98570105f293" providerId="ADAL" clId="{DC9F6367-D690-4BD9-A25A-870DA3791321}" dt="2019-06-27T16:01:46.470" v="1158" actId="13244"/>
      <pc:docMkLst>
        <pc:docMk/>
      </pc:docMkLst>
      <pc:sldChg chg="modSp">
        <pc:chgData name="Elise Hui" userId="57b90d9d-8332-4856-babf-98570105f293" providerId="ADAL" clId="{DC9F6367-D690-4BD9-A25A-870DA3791321}" dt="2019-06-27T15:55:53.965" v="1142"/>
        <pc:sldMkLst>
          <pc:docMk/>
          <pc:sldMk cId="3352282017" sldId="256"/>
        </pc:sldMkLst>
        <pc:spChg chg="mod">
          <ac:chgData name="Elise Hui" userId="57b90d9d-8332-4856-babf-98570105f293" providerId="ADAL" clId="{DC9F6367-D690-4BD9-A25A-870DA3791321}" dt="2019-06-27T15:55:53.965" v="1142"/>
          <ac:spMkLst>
            <pc:docMk/>
            <pc:sldMk cId="3352282017" sldId="256"/>
            <ac:spMk id="3" creationId="{C5C17796-6A4A-4F00-A202-EDE844C64D72}"/>
          </ac:spMkLst>
        </pc:spChg>
        <pc:picChg chg="mod">
          <ac:chgData name="Elise Hui" userId="57b90d9d-8332-4856-babf-98570105f293" providerId="ADAL" clId="{DC9F6367-D690-4BD9-A25A-870DA3791321}" dt="2019-06-27T15:38:11.851" v="45" actId="962"/>
          <ac:picMkLst>
            <pc:docMk/>
            <pc:sldMk cId="3352282017" sldId="256"/>
            <ac:picMk id="5" creationId="{333527F0-5926-4109-BD00-15ABCE695345}"/>
          </ac:picMkLst>
        </pc:picChg>
      </pc:sldChg>
      <pc:sldChg chg="modSp">
        <pc:chgData name="Elise Hui" userId="57b90d9d-8332-4856-babf-98570105f293" providerId="ADAL" clId="{DC9F6367-D690-4BD9-A25A-870DA3791321}" dt="2019-06-27T16:01:12.027" v="1146" actId="13244"/>
        <pc:sldMkLst>
          <pc:docMk/>
          <pc:sldMk cId="819214170" sldId="257"/>
        </pc:sldMkLst>
        <pc:spChg chg="mod">
          <ac:chgData name="Elise Hui" userId="57b90d9d-8332-4856-babf-98570105f293" providerId="ADAL" clId="{DC9F6367-D690-4BD9-A25A-870DA3791321}" dt="2019-06-27T16:01:08.353" v="1145" actId="13244"/>
          <ac:spMkLst>
            <pc:docMk/>
            <pc:sldMk cId="819214170" sldId="257"/>
            <ac:spMk id="2" creationId="{4AA0D389-9AB5-4810-A1AD-7A27A3CE998C}"/>
          </ac:spMkLst>
        </pc:spChg>
        <pc:spChg chg="mod">
          <ac:chgData name="Elise Hui" userId="57b90d9d-8332-4856-babf-98570105f293" providerId="ADAL" clId="{DC9F6367-D690-4BD9-A25A-870DA3791321}" dt="2019-06-27T16:01:12.027" v="1146" actId="13244"/>
          <ac:spMkLst>
            <pc:docMk/>
            <pc:sldMk cId="819214170" sldId="257"/>
            <ac:spMk id="3" creationId="{FF9CC4A0-5078-4AB8-BD11-0759D2957658}"/>
          </ac:spMkLst>
        </pc:spChg>
        <pc:picChg chg="mod">
          <ac:chgData name="Elise Hui" userId="57b90d9d-8332-4856-babf-98570105f293" providerId="ADAL" clId="{DC9F6367-D690-4BD9-A25A-870DA3791321}" dt="2019-06-27T15:38:56.176" v="251" actId="962"/>
          <ac:picMkLst>
            <pc:docMk/>
            <pc:sldMk cId="819214170" sldId="257"/>
            <ac:picMk id="7" creationId="{1CB6C9F7-A9A3-41A8-83C4-BE57E8B2D090}"/>
          </ac:picMkLst>
        </pc:picChg>
      </pc:sldChg>
      <pc:sldChg chg="modSp">
        <pc:chgData name="Elise Hui" userId="57b90d9d-8332-4856-babf-98570105f293" providerId="ADAL" clId="{DC9F6367-D690-4BD9-A25A-870DA3791321}" dt="2019-06-27T16:01:18.856" v="1148" actId="13244"/>
        <pc:sldMkLst>
          <pc:docMk/>
          <pc:sldMk cId="2502671054" sldId="258"/>
        </pc:sldMkLst>
        <pc:spChg chg="mod">
          <ac:chgData name="Elise Hui" userId="57b90d9d-8332-4856-babf-98570105f293" providerId="ADAL" clId="{DC9F6367-D690-4BD9-A25A-870DA3791321}" dt="2019-06-27T16:01:16.793" v="1147" actId="13244"/>
          <ac:spMkLst>
            <pc:docMk/>
            <pc:sldMk cId="2502671054" sldId="258"/>
            <ac:spMk id="2" creationId="{4B275737-3AE8-45D5-89EC-0E02E1F96844}"/>
          </ac:spMkLst>
        </pc:spChg>
        <pc:spChg chg="mod">
          <ac:chgData name="Elise Hui" userId="57b90d9d-8332-4856-babf-98570105f293" providerId="ADAL" clId="{DC9F6367-D690-4BD9-A25A-870DA3791321}" dt="2019-06-27T16:01:18.856" v="1148" actId="13244"/>
          <ac:spMkLst>
            <pc:docMk/>
            <pc:sldMk cId="2502671054" sldId="258"/>
            <ac:spMk id="3" creationId="{DF90FADA-F72D-45E3-9B8F-CA64603F76DB}"/>
          </ac:spMkLst>
        </pc:spChg>
        <pc:picChg chg="mod">
          <ac:chgData name="Elise Hui" userId="57b90d9d-8332-4856-babf-98570105f293" providerId="ADAL" clId="{DC9F6367-D690-4BD9-A25A-870DA3791321}" dt="2019-06-27T15:39:15.447" v="319" actId="962"/>
          <ac:picMkLst>
            <pc:docMk/>
            <pc:sldMk cId="2502671054" sldId="258"/>
            <ac:picMk id="15" creationId="{28F38B8E-D638-45F5-BA61-3D65EAE54421}"/>
          </ac:picMkLst>
        </pc:picChg>
      </pc:sldChg>
      <pc:sldChg chg="modSp">
        <pc:chgData name="Elise Hui" userId="57b90d9d-8332-4856-babf-98570105f293" providerId="ADAL" clId="{DC9F6367-D690-4BD9-A25A-870DA3791321}" dt="2019-06-27T15:56:08.372" v="1144" actId="13244"/>
        <pc:sldMkLst>
          <pc:docMk/>
          <pc:sldMk cId="3560565122" sldId="259"/>
        </pc:sldMkLst>
        <pc:spChg chg="mod">
          <ac:chgData name="Elise Hui" userId="57b90d9d-8332-4856-babf-98570105f293" providerId="ADAL" clId="{DC9F6367-D690-4BD9-A25A-870DA3791321}" dt="2019-06-27T15:56:05.545" v="1143" actId="13244"/>
          <ac:spMkLst>
            <pc:docMk/>
            <pc:sldMk cId="3560565122" sldId="259"/>
            <ac:spMk id="2" creationId="{5D7B01AA-CDF8-4CE7-B370-900E5E218CBF}"/>
          </ac:spMkLst>
        </pc:spChg>
        <pc:picChg chg="mod">
          <ac:chgData name="Elise Hui" userId="57b90d9d-8332-4856-babf-98570105f293" providerId="ADAL" clId="{DC9F6367-D690-4BD9-A25A-870DA3791321}" dt="2019-06-27T15:56:08.372" v="1144" actId="13244"/>
          <ac:picMkLst>
            <pc:docMk/>
            <pc:sldMk cId="3560565122" sldId="259"/>
            <ac:picMk id="8" creationId="{26522996-8506-4153-BDB2-8E5935BFA108}"/>
          </ac:picMkLst>
        </pc:picChg>
      </pc:sldChg>
      <pc:sldChg chg="modSp">
        <pc:chgData name="Elise Hui" userId="57b90d9d-8332-4856-babf-98570105f293" providerId="ADAL" clId="{DC9F6367-D690-4BD9-A25A-870DA3791321}" dt="2019-06-27T16:01:28.890" v="1152" actId="13244"/>
        <pc:sldMkLst>
          <pc:docMk/>
          <pc:sldMk cId="3685391277" sldId="260"/>
        </pc:sldMkLst>
        <pc:spChg chg="mod">
          <ac:chgData name="Elise Hui" userId="57b90d9d-8332-4856-babf-98570105f293" providerId="ADAL" clId="{DC9F6367-D690-4BD9-A25A-870DA3791321}" dt="2019-06-27T16:01:27.044" v="1151" actId="13244"/>
          <ac:spMkLst>
            <pc:docMk/>
            <pc:sldMk cId="3685391277" sldId="260"/>
            <ac:spMk id="2" creationId="{142B626F-8556-422D-A490-0F425C0E66AC}"/>
          </ac:spMkLst>
        </pc:spChg>
        <pc:picChg chg="mod">
          <ac:chgData name="Elise Hui" userId="57b90d9d-8332-4856-babf-98570105f293" providerId="ADAL" clId="{DC9F6367-D690-4BD9-A25A-870DA3791321}" dt="2019-06-27T16:01:28.890" v="1152" actId="13244"/>
          <ac:picMkLst>
            <pc:docMk/>
            <pc:sldMk cId="3685391277" sldId="260"/>
            <ac:picMk id="4" creationId="{A2880FA9-E7CD-4AA6-8737-C71B9C47E41D}"/>
          </ac:picMkLst>
        </pc:picChg>
      </pc:sldChg>
      <pc:sldChg chg="modSp">
        <pc:chgData name="Elise Hui" userId="57b90d9d-8332-4856-babf-98570105f293" providerId="ADAL" clId="{DC9F6367-D690-4BD9-A25A-870DA3791321}" dt="2019-06-27T16:01:33.454" v="1154" actId="13244"/>
        <pc:sldMkLst>
          <pc:docMk/>
          <pc:sldMk cId="1577652452" sldId="261"/>
        </pc:sldMkLst>
        <pc:spChg chg="mod">
          <ac:chgData name="Elise Hui" userId="57b90d9d-8332-4856-babf-98570105f293" providerId="ADAL" clId="{DC9F6367-D690-4BD9-A25A-870DA3791321}" dt="2019-06-27T16:01:31.845" v="1153" actId="13244"/>
          <ac:spMkLst>
            <pc:docMk/>
            <pc:sldMk cId="1577652452" sldId="261"/>
            <ac:spMk id="2" creationId="{37AF9CE3-8E2C-4C00-B443-9C9C803E9497}"/>
          </ac:spMkLst>
        </pc:spChg>
        <pc:picChg chg="mod">
          <ac:chgData name="Elise Hui" userId="57b90d9d-8332-4856-babf-98570105f293" providerId="ADAL" clId="{DC9F6367-D690-4BD9-A25A-870DA3791321}" dt="2019-06-27T16:01:33.454" v="1154" actId="13244"/>
          <ac:picMkLst>
            <pc:docMk/>
            <pc:sldMk cId="1577652452" sldId="261"/>
            <ac:picMk id="4" creationId="{64B6CD1F-683E-4F0C-804D-3AAAAE7A71A8}"/>
          </ac:picMkLst>
        </pc:picChg>
      </pc:sldChg>
      <pc:sldChg chg="modSp">
        <pc:chgData name="Elise Hui" userId="57b90d9d-8332-4856-babf-98570105f293" providerId="ADAL" clId="{DC9F6367-D690-4BD9-A25A-870DA3791321}" dt="2019-06-27T16:01:46.470" v="1158" actId="13244"/>
        <pc:sldMkLst>
          <pc:docMk/>
          <pc:sldMk cId="2357320799" sldId="262"/>
        </pc:sldMkLst>
        <pc:spChg chg="mod">
          <ac:chgData name="Elise Hui" userId="57b90d9d-8332-4856-babf-98570105f293" providerId="ADAL" clId="{DC9F6367-D690-4BD9-A25A-870DA3791321}" dt="2019-06-27T16:01:44.721" v="1157" actId="13244"/>
          <ac:spMkLst>
            <pc:docMk/>
            <pc:sldMk cId="2357320799" sldId="262"/>
            <ac:spMk id="2" creationId="{19BC7258-27B7-4D5C-8D5E-B0A8AE819D78}"/>
          </ac:spMkLst>
        </pc:spChg>
        <pc:picChg chg="mod">
          <ac:chgData name="Elise Hui" userId="57b90d9d-8332-4856-babf-98570105f293" providerId="ADAL" clId="{DC9F6367-D690-4BD9-A25A-870DA3791321}" dt="2019-06-27T16:01:46.470" v="1158" actId="13244"/>
          <ac:picMkLst>
            <pc:docMk/>
            <pc:sldMk cId="2357320799" sldId="262"/>
            <ac:picMk id="5" creationId="{806A80A8-3785-47C0-82F9-879299151735}"/>
          </ac:picMkLst>
        </pc:picChg>
      </pc:sldChg>
      <pc:sldChg chg="modSp">
        <pc:chgData name="Elise Hui" userId="57b90d9d-8332-4856-babf-98570105f293" providerId="ADAL" clId="{DC9F6367-D690-4BD9-A25A-870DA3791321}" dt="2019-06-27T16:01:23.826" v="1150" actId="13244"/>
        <pc:sldMkLst>
          <pc:docMk/>
          <pc:sldMk cId="853223256" sldId="263"/>
        </pc:sldMkLst>
        <pc:spChg chg="mod">
          <ac:chgData name="Elise Hui" userId="57b90d9d-8332-4856-babf-98570105f293" providerId="ADAL" clId="{DC9F6367-D690-4BD9-A25A-870DA3791321}" dt="2019-06-27T16:01:22.184" v="1149" actId="13244"/>
          <ac:spMkLst>
            <pc:docMk/>
            <pc:sldMk cId="853223256" sldId="263"/>
            <ac:spMk id="2" creationId="{F406896F-CC61-44E6-9D7C-AD071B9D9766}"/>
          </ac:spMkLst>
        </pc:spChg>
        <pc:picChg chg="mod">
          <ac:chgData name="Elise Hui" userId="57b90d9d-8332-4856-babf-98570105f293" providerId="ADAL" clId="{DC9F6367-D690-4BD9-A25A-870DA3791321}" dt="2019-06-27T16:01:23.826" v="1150" actId="13244"/>
          <ac:picMkLst>
            <pc:docMk/>
            <pc:sldMk cId="853223256" sldId="263"/>
            <ac:picMk id="4" creationId="{AB60C2B5-333F-4376-9BCA-67B8153C008B}"/>
          </ac:picMkLst>
        </pc:picChg>
      </pc:sldChg>
      <pc:sldChg chg="modSp">
        <pc:chgData name="Elise Hui" userId="57b90d9d-8332-4856-babf-98570105f293" providerId="ADAL" clId="{DC9F6367-D690-4BD9-A25A-870DA3791321}" dt="2019-06-27T15:55:20.841" v="1139"/>
        <pc:sldMkLst>
          <pc:docMk/>
          <pc:sldMk cId="522173616" sldId="264"/>
        </pc:sldMkLst>
        <pc:spChg chg="mod">
          <ac:chgData name="Elise Hui" userId="57b90d9d-8332-4856-babf-98570105f293" providerId="ADAL" clId="{DC9F6367-D690-4BD9-A25A-870DA3791321}" dt="2019-06-27T15:55:20.841" v="1139"/>
          <ac:spMkLst>
            <pc:docMk/>
            <pc:sldMk cId="522173616" sldId="264"/>
            <ac:spMk id="2" creationId="{6F315D47-2458-4CB9-B86C-9B082016D16A}"/>
          </ac:spMkLst>
        </pc:spChg>
        <pc:picChg chg="mod">
          <ac:chgData name="Elise Hui" userId="57b90d9d-8332-4856-babf-98570105f293" providerId="ADAL" clId="{DC9F6367-D690-4BD9-A25A-870DA3791321}" dt="2019-06-27T15:55:09.746" v="1137" actId="962"/>
          <ac:picMkLst>
            <pc:docMk/>
            <pc:sldMk cId="522173616" sldId="264"/>
            <ac:picMk id="3" creationId="{1231E971-E3AB-4ED4-BB13-B54E5BC25AEC}"/>
          </ac:picMkLst>
        </pc:picChg>
      </pc:sldChg>
      <pc:sldChg chg="modSp">
        <pc:chgData name="Elise Hui" userId="57b90d9d-8332-4856-babf-98570105f293" providerId="ADAL" clId="{DC9F6367-D690-4BD9-A25A-870DA3791321}" dt="2019-06-27T16:01:40.470" v="1156" actId="13244"/>
        <pc:sldMkLst>
          <pc:docMk/>
          <pc:sldMk cId="2531620300" sldId="265"/>
        </pc:sldMkLst>
        <pc:spChg chg="mod">
          <ac:chgData name="Elise Hui" userId="57b90d9d-8332-4856-babf-98570105f293" providerId="ADAL" clId="{DC9F6367-D690-4BD9-A25A-870DA3791321}" dt="2019-06-27T16:01:38.064" v="1155" actId="13244"/>
          <ac:spMkLst>
            <pc:docMk/>
            <pc:sldMk cId="2531620300" sldId="265"/>
            <ac:spMk id="2" creationId="{F534A33D-E182-4AAA-B56F-46506113D236}"/>
          </ac:spMkLst>
        </pc:spChg>
        <pc:picChg chg="mod">
          <ac:chgData name="Elise Hui" userId="57b90d9d-8332-4856-babf-98570105f293" providerId="ADAL" clId="{DC9F6367-D690-4BD9-A25A-870DA3791321}" dt="2019-06-27T16:01:40.470" v="1156" actId="13244"/>
          <ac:picMkLst>
            <pc:docMk/>
            <pc:sldMk cId="2531620300" sldId="265"/>
            <ac:picMk id="4" creationId="{7F905266-5F7E-4BB7-BBCB-9701E0E6F0C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5C17796-6A4A-4F00-A202-EDE844C64D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7687" y="2856216"/>
            <a:ext cx="8915399" cy="3350619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Educating, Conserving and Restoring for 20 years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2018-2019 Fiscal Year at a Glance</a:t>
            </a:r>
          </a:p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E43B97-CB68-4178-A645-45FB6A106F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7687" y="2050472"/>
            <a:ext cx="8915399" cy="8888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Oakland Nature Preserve</a:t>
            </a:r>
          </a:p>
        </p:txBody>
      </p:sp>
      <p:pic>
        <p:nvPicPr>
          <p:cNvPr id="5" name="Picture 4" descr="Oakland Nature Preserve">
            <a:extLst>
              <a:ext uri="{FF2B5EF4-FFF2-40B4-BE49-F238E27FC236}">
                <a16:creationId xmlns:a16="http://schemas.microsoft.com/office/drawing/2014/main" id="{333527F0-5926-4109-BD00-15ABCE695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812"/>
          <a:stretch/>
        </p:blipFill>
        <p:spPr>
          <a:xfrm>
            <a:off x="5721868" y="369454"/>
            <a:ext cx="2523540" cy="189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82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narch Butterfly on flower">
            <a:extLst>
              <a:ext uri="{FF2B5EF4-FFF2-40B4-BE49-F238E27FC236}">
                <a16:creationId xmlns:a16="http://schemas.microsoft.com/office/drawing/2014/main" id="{806A80A8-3785-47C0-82F9-879299151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483" y="624110"/>
            <a:ext cx="2554722" cy="3837054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26332-5AB3-4B26-963F-CDA0D2614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7965" y="1542473"/>
            <a:ext cx="7881110" cy="4516531"/>
          </a:xfrm>
        </p:spPr>
        <p:txBody>
          <a:bodyPr>
            <a:normAutofit/>
          </a:bodyPr>
          <a:lstStyle/>
          <a:p>
            <a:r>
              <a:rPr lang="en-US" dirty="0"/>
              <a:t>Funding for admin salaries</a:t>
            </a:r>
          </a:p>
          <a:p>
            <a:r>
              <a:rPr lang="en-US" dirty="0"/>
              <a:t>Limited facilities for program requests </a:t>
            </a:r>
          </a:p>
          <a:p>
            <a:pPr lvl="1"/>
            <a:r>
              <a:rPr lang="en-US" dirty="0"/>
              <a:t>Restrooms, classroom space</a:t>
            </a:r>
          </a:p>
          <a:p>
            <a:r>
              <a:rPr lang="en-US" dirty="0"/>
              <a:t>Restoration “man power”</a:t>
            </a:r>
          </a:p>
          <a:p>
            <a:pPr lvl="1"/>
            <a:r>
              <a:rPr lang="en-US" dirty="0"/>
              <a:t>Have implemented a Volunteer Incentive Program </a:t>
            </a:r>
          </a:p>
          <a:p>
            <a:pPr lvl="1"/>
            <a:r>
              <a:rPr lang="en-US" dirty="0"/>
              <a:t>Continuation of restoration contractor</a:t>
            </a:r>
          </a:p>
          <a:p>
            <a:r>
              <a:rPr lang="en-US" dirty="0"/>
              <a:t>Grant dependent for many programs</a:t>
            </a:r>
          </a:p>
          <a:p>
            <a:pPr lvl="1"/>
            <a:r>
              <a:rPr lang="en-US" dirty="0"/>
              <a:t>Adjusting program fees</a:t>
            </a:r>
          </a:p>
          <a:p>
            <a:r>
              <a:rPr lang="en-US" dirty="0"/>
              <a:t>Marketing</a:t>
            </a:r>
          </a:p>
          <a:p>
            <a:pPr lvl="1"/>
            <a:r>
              <a:rPr lang="en-US" dirty="0"/>
              <a:t>We hear almost daily from locals “we didn’t know you were here.”</a:t>
            </a:r>
          </a:p>
          <a:p>
            <a:pPr lvl="1"/>
            <a:r>
              <a:rPr lang="en-US" dirty="0"/>
              <a:t>FB presence has helped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BC7258-27B7-4D5C-8D5E-B0A8AE81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2357320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n owl">
            <a:extLst>
              <a:ext uri="{FF2B5EF4-FFF2-40B4-BE49-F238E27FC236}">
                <a16:creationId xmlns:a16="http://schemas.microsoft.com/office/drawing/2014/main" id="{1231E971-E3AB-4ED4-BB13-B54E5BC25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153" y="1417023"/>
            <a:ext cx="6702829" cy="5027122"/>
          </a:xfrm>
          <a:prstGeom prst="rect">
            <a:avLst/>
          </a:prstGeom>
          <a:ln w="41275">
            <a:solidFill>
              <a:schemeClr val="bg2">
                <a:lumMod val="2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315D47-2458-4CB9-B86C-9B082016D16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49384" y="757646"/>
            <a:ext cx="651836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Questions and Comments</a:t>
            </a:r>
          </a:p>
        </p:txBody>
      </p:sp>
    </p:spTree>
    <p:extLst>
      <p:ext uri="{BB962C8B-B14F-4D97-AF65-F5344CB8AC3E}">
        <p14:creationId xmlns:p14="http://schemas.microsoft.com/office/powerpoint/2010/main" val="522173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62B32-8C91-43D6-AC72-591286B38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Mission: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6AE3F-32D7-4623-96B3-37A11AC6D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i="1" dirty="0"/>
              <a:t>To promote an understanding of the fragile balance between mankind and the environment by </a:t>
            </a:r>
            <a:r>
              <a:rPr lang="en-US" sz="3200" b="1" i="1" dirty="0"/>
              <a:t>educating</a:t>
            </a:r>
            <a:r>
              <a:rPr lang="en-US" sz="3200" i="1" dirty="0"/>
              <a:t> visitors about Lake Apopka basin's ecosystems and cultural history, and by </a:t>
            </a:r>
            <a:r>
              <a:rPr lang="en-US" sz="3200" b="1" i="1" dirty="0"/>
              <a:t>restoring</a:t>
            </a:r>
            <a:r>
              <a:rPr lang="en-US" sz="3200" i="1" dirty="0"/>
              <a:t> and </a:t>
            </a:r>
            <a:r>
              <a:rPr lang="en-US" sz="3200" b="1" i="1" dirty="0"/>
              <a:t>conserving</a:t>
            </a:r>
            <a:r>
              <a:rPr lang="en-US" sz="3200" i="1" dirty="0"/>
              <a:t> the lands within the Preserve. </a:t>
            </a:r>
          </a:p>
        </p:txBody>
      </p:sp>
    </p:spTree>
    <p:extLst>
      <p:ext uri="{BB962C8B-B14F-4D97-AF65-F5344CB8AC3E}">
        <p14:creationId xmlns:p14="http://schemas.microsoft.com/office/powerpoint/2010/main" val="3553178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oup of students attending a field trip at Oakland Nature Preserve.">
            <a:extLst>
              <a:ext uri="{FF2B5EF4-FFF2-40B4-BE49-F238E27FC236}">
                <a16:creationId xmlns:a16="http://schemas.microsoft.com/office/drawing/2014/main" id="{26522996-8506-4153-BDB2-8E5935BFA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1102231"/>
            <a:ext cx="3851078" cy="2886428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C216C-53AC-4C1B-A2AF-37EFAEE29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700" y="1264555"/>
            <a:ext cx="8339282" cy="5283200"/>
          </a:xfrm>
        </p:spPr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sz="1800" dirty="0"/>
              <a:t>2236 student days</a:t>
            </a:r>
          </a:p>
          <a:p>
            <a:pPr lvl="2"/>
            <a:r>
              <a:rPr lang="en-US" dirty="0"/>
              <a:t>52% increase from 2017-2018</a:t>
            </a:r>
          </a:p>
          <a:p>
            <a:pPr lvl="3"/>
            <a:r>
              <a:rPr lang="en-US" dirty="0"/>
              <a:t>Addition of Montessori 6</a:t>
            </a:r>
            <a:r>
              <a:rPr lang="en-US" baseline="30000" dirty="0"/>
              <a:t>th</a:t>
            </a:r>
            <a:r>
              <a:rPr lang="en-US" dirty="0"/>
              <a:t> grade and 2</a:t>
            </a:r>
            <a:r>
              <a:rPr lang="en-US" baseline="30000" dirty="0"/>
              <a:t>nd</a:t>
            </a:r>
            <a:r>
              <a:rPr lang="en-US" dirty="0"/>
              <a:t> day during week</a:t>
            </a:r>
          </a:p>
          <a:p>
            <a:pPr lvl="3"/>
            <a:r>
              <a:rPr lang="en-US" dirty="0"/>
              <a:t>Addition of monthly Homeschool series (26 families participated)</a:t>
            </a:r>
          </a:p>
          <a:p>
            <a:pPr lvl="3"/>
            <a:r>
              <a:rPr lang="en-US" dirty="0"/>
              <a:t>Additional Fieldtrips from local private schools</a:t>
            </a:r>
          </a:p>
          <a:p>
            <a:pPr marL="1371600" lvl="3" indent="0">
              <a:buNone/>
            </a:pPr>
            <a:endParaRPr lang="en-US" sz="800" dirty="0"/>
          </a:p>
          <a:p>
            <a:pPr lvl="1"/>
            <a:r>
              <a:rPr lang="en-US" sz="1800" dirty="0"/>
              <a:t>Camps</a:t>
            </a:r>
          </a:p>
          <a:p>
            <a:pPr lvl="2"/>
            <a:r>
              <a:rPr lang="en-US" dirty="0"/>
              <a:t>114 camper days</a:t>
            </a:r>
          </a:p>
          <a:p>
            <a:pPr lvl="3"/>
            <a:r>
              <a:rPr lang="en-US" dirty="0"/>
              <a:t>Archery Camp, Spring Break Art Camp, Environmental Summer Camps</a:t>
            </a:r>
          </a:p>
          <a:p>
            <a:pPr lvl="3"/>
            <a:r>
              <a:rPr lang="en-US" dirty="0"/>
              <a:t>Spring Break and Summer Camps filled to capacity </a:t>
            </a:r>
          </a:p>
          <a:p>
            <a:pPr lvl="3"/>
            <a:r>
              <a:rPr lang="en-US" dirty="0"/>
              <a:t>Have added 5</a:t>
            </a:r>
            <a:r>
              <a:rPr lang="en-US" baseline="30000" dirty="0"/>
              <a:t>th</a:t>
            </a:r>
            <a:r>
              <a:rPr lang="en-US" dirty="0"/>
              <a:t> week of camp for the 2019-2020 fiscal year</a:t>
            </a:r>
          </a:p>
          <a:p>
            <a:pPr marL="1371600" lvl="3" indent="0">
              <a:buNone/>
            </a:pPr>
            <a:endParaRPr lang="en-US" sz="800" dirty="0"/>
          </a:p>
          <a:p>
            <a:pPr lvl="1"/>
            <a:r>
              <a:rPr lang="en-US" sz="1800" dirty="0"/>
              <a:t>Other Programs </a:t>
            </a:r>
            <a:r>
              <a:rPr lang="en-US" dirty="0"/>
              <a:t>(Night Hikes, Blue Hikes, Science Saturdays, Story Time)</a:t>
            </a:r>
          </a:p>
          <a:p>
            <a:pPr lvl="2"/>
            <a:r>
              <a:rPr lang="en-US" dirty="0"/>
              <a:t>383 participants (these numbers fluctuate based on program offerings)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B01AA-CDF8-4CE7-B370-900E5E218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3560565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akland Nature Preserve Boardwalk">
            <a:extLst>
              <a:ext uri="{FF2B5EF4-FFF2-40B4-BE49-F238E27FC236}">
                <a16:creationId xmlns:a16="http://schemas.microsoft.com/office/drawing/2014/main" id="{1CB6C9F7-A9A3-41A8-83C4-BE57E8B2D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545" y="624110"/>
            <a:ext cx="3356841" cy="4475788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CC4A0-5078-4AB8-BD11-0759D2957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8109" y="1533236"/>
            <a:ext cx="6068291" cy="4377986"/>
          </a:xfrm>
        </p:spPr>
        <p:txBody>
          <a:bodyPr/>
          <a:lstStyle/>
          <a:p>
            <a:r>
              <a:rPr lang="en-US" dirty="0"/>
              <a:t>Visitors Signed In at ONP</a:t>
            </a:r>
          </a:p>
          <a:p>
            <a:pPr lvl="1"/>
            <a:r>
              <a:rPr lang="en-US" dirty="0"/>
              <a:t>Boardwalk, porch of EEC, Amon Pavilion</a:t>
            </a:r>
          </a:p>
          <a:p>
            <a:pPr lvl="1"/>
            <a:r>
              <a:rPr lang="en-US" dirty="0"/>
              <a:t>11,136 sign-ins</a:t>
            </a:r>
          </a:p>
          <a:p>
            <a:pPr lvl="1"/>
            <a:r>
              <a:rPr lang="en-US" dirty="0"/>
              <a:t>18% increase from last fiscal year</a:t>
            </a:r>
          </a:p>
          <a:p>
            <a:pPr lvl="1"/>
            <a:r>
              <a:rPr lang="en-US" dirty="0"/>
              <a:t>South America, Asia, Europe, South Pacific</a:t>
            </a:r>
          </a:p>
          <a:p>
            <a:pPr lvl="2"/>
            <a:r>
              <a:rPr lang="en-US" dirty="0"/>
              <a:t>Majority located us online / Google searches</a:t>
            </a:r>
          </a:p>
          <a:p>
            <a:pPr lvl="1"/>
            <a:endParaRPr lang="en-US" dirty="0"/>
          </a:p>
          <a:p>
            <a:r>
              <a:rPr lang="en-US" dirty="0"/>
              <a:t>New Local Visitors</a:t>
            </a:r>
          </a:p>
          <a:p>
            <a:pPr lvl="1"/>
            <a:r>
              <a:rPr lang="en-US" dirty="0"/>
              <a:t>Facebook</a:t>
            </a:r>
          </a:p>
          <a:p>
            <a:pPr lvl="1"/>
            <a:r>
              <a:rPr lang="en-US" dirty="0"/>
              <a:t>Programs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A0D389-9AB5-4810-A1AD-7A27A3CE9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Visitors</a:t>
            </a:r>
          </a:p>
        </p:txBody>
      </p:sp>
    </p:spTree>
    <p:extLst>
      <p:ext uri="{BB962C8B-B14F-4D97-AF65-F5344CB8AC3E}">
        <p14:creationId xmlns:p14="http://schemas.microsoft.com/office/powerpoint/2010/main" val="819214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olunteer hard at work">
            <a:extLst>
              <a:ext uri="{FF2B5EF4-FFF2-40B4-BE49-F238E27FC236}">
                <a16:creationId xmlns:a16="http://schemas.microsoft.com/office/drawing/2014/main" id="{28F38B8E-D638-45F5-BA61-3D65EAE54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660867" y="1953256"/>
            <a:ext cx="5172891" cy="251460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0FADA-F72D-45E3-9B8F-CA64603F7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3" y="1422401"/>
            <a:ext cx="5328227" cy="4488822"/>
          </a:xfrm>
        </p:spPr>
        <p:txBody>
          <a:bodyPr/>
          <a:lstStyle/>
          <a:p>
            <a:r>
              <a:rPr lang="en-US" dirty="0"/>
              <a:t>Approx. 6000 hours</a:t>
            </a:r>
          </a:p>
          <a:p>
            <a:pPr lvl="1"/>
            <a:r>
              <a:rPr lang="en-US" dirty="0"/>
              <a:t>Restoration</a:t>
            </a:r>
          </a:p>
          <a:p>
            <a:pPr lvl="1"/>
            <a:r>
              <a:rPr lang="en-US" dirty="0"/>
              <a:t>Office and Data Entry</a:t>
            </a:r>
          </a:p>
          <a:p>
            <a:pPr lvl="1"/>
            <a:r>
              <a:rPr lang="en-US" dirty="0"/>
              <a:t>Corporate Group Participation</a:t>
            </a:r>
          </a:p>
          <a:p>
            <a:r>
              <a:rPr lang="en-US" dirty="0"/>
              <a:t>Volunteer BOD</a:t>
            </a:r>
          </a:p>
          <a:p>
            <a:r>
              <a:rPr lang="en-US" dirty="0"/>
              <a:t>Expanded Youth Volunteer Program</a:t>
            </a:r>
          </a:p>
          <a:p>
            <a:pPr lvl="1"/>
            <a:r>
              <a:rPr lang="en-US" dirty="0"/>
              <a:t>Leaders In Training (age 14-17)</a:t>
            </a:r>
          </a:p>
          <a:p>
            <a:pPr lvl="2"/>
            <a:r>
              <a:rPr lang="en-US" dirty="0"/>
              <a:t>Camp Assistants</a:t>
            </a:r>
          </a:p>
          <a:p>
            <a:pPr lvl="1"/>
            <a:r>
              <a:rPr lang="en-US" dirty="0"/>
              <a:t>Eco Interpreters (16-17)</a:t>
            </a:r>
          </a:p>
          <a:p>
            <a:pPr lvl="2"/>
            <a:r>
              <a:rPr lang="en-US" dirty="0"/>
              <a:t>Porch and Special Event Interpreters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75737-3AE8-45D5-89EC-0E02E1F96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Volunteers</a:t>
            </a:r>
          </a:p>
        </p:txBody>
      </p:sp>
    </p:spTree>
    <p:extLst>
      <p:ext uri="{BB962C8B-B14F-4D97-AF65-F5344CB8AC3E}">
        <p14:creationId xmlns:p14="http://schemas.microsoft.com/office/powerpoint/2010/main" val="2502671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olunteer assisting with controlled burn in the preserve">
            <a:extLst>
              <a:ext uri="{FF2B5EF4-FFF2-40B4-BE49-F238E27FC236}">
                <a16:creationId xmlns:a16="http://schemas.microsoft.com/office/drawing/2014/main" id="{AB60C2B5-333F-4376-9BCA-67B8153C0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574" y="624110"/>
            <a:ext cx="3548180" cy="4877223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65E8D-1E3B-446E-A764-FEBD3021A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4982" y="1431636"/>
            <a:ext cx="6106666" cy="5061528"/>
          </a:xfrm>
        </p:spPr>
        <p:txBody>
          <a:bodyPr>
            <a:normAutofit fontScale="92500" lnSpcReduction="20000"/>
          </a:bodyPr>
          <a:lstStyle/>
          <a:p>
            <a:r>
              <a:rPr lang="en-US" sz="1900" dirty="0"/>
              <a:t>Current Restoration Areas</a:t>
            </a:r>
          </a:p>
          <a:p>
            <a:pPr lvl="1"/>
            <a:r>
              <a:rPr lang="en-US" dirty="0"/>
              <a:t>East (Parking area, Yellow, Blue, Orange, &amp; Purple Trails</a:t>
            </a:r>
          </a:p>
          <a:p>
            <a:pPr lvl="1"/>
            <a:r>
              <a:rPr lang="en-US" dirty="0"/>
              <a:t>West (Red Trail)</a:t>
            </a:r>
          </a:p>
          <a:p>
            <a:pPr marL="457200" lvl="1" indent="0">
              <a:buNone/>
            </a:pPr>
            <a:endParaRPr lang="en-US" sz="900" dirty="0"/>
          </a:p>
          <a:p>
            <a:r>
              <a:rPr lang="en-US" sz="1900" dirty="0"/>
              <a:t>Expanded Restoration Area</a:t>
            </a:r>
          </a:p>
          <a:p>
            <a:pPr lvl="1"/>
            <a:r>
              <a:rPr lang="en-US" dirty="0"/>
              <a:t>Estimated 2 acres (Area 51)</a:t>
            </a:r>
          </a:p>
          <a:p>
            <a:pPr lvl="1"/>
            <a:r>
              <a:rPr lang="en-US" dirty="0"/>
              <a:t>Addition of Purple Trail (Eagle Scout Project)</a:t>
            </a:r>
          </a:p>
          <a:p>
            <a:pPr lvl="1"/>
            <a:r>
              <a:rPr lang="en-US" dirty="0"/>
              <a:t>WDW Conservation Fund Grant</a:t>
            </a:r>
          </a:p>
          <a:p>
            <a:pPr lvl="1"/>
            <a:endParaRPr lang="en-US" sz="900" dirty="0"/>
          </a:p>
          <a:p>
            <a:r>
              <a:rPr lang="en-US" sz="1900" dirty="0"/>
              <a:t>Controlled Burns</a:t>
            </a:r>
          </a:p>
          <a:p>
            <a:pPr lvl="1"/>
            <a:r>
              <a:rPr lang="en-US" dirty="0"/>
              <a:t>Front acre</a:t>
            </a:r>
          </a:p>
          <a:p>
            <a:pPr lvl="1"/>
            <a:r>
              <a:rPr lang="en-US" dirty="0"/>
              <a:t>Orange, Yellow, and Purple Trails</a:t>
            </a:r>
          </a:p>
          <a:p>
            <a:pPr lvl="1"/>
            <a:endParaRPr lang="en-US" sz="900" dirty="0"/>
          </a:p>
          <a:p>
            <a:r>
              <a:rPr lang="en-US" sz="1900" dirty="0"/>
              <a:t>Using contractor for chemical maintenance</a:t>
            </a:r>
          </a:p>
          <a:p>
            <a:pPr lvl="1"/>
            <a:r>
              <a:rPr lang="en-US" dirty="0"/>
              <a:t>Cost covered under the WDW Conservation Grant</a:t>
            </a:r>
          </a:p>
          <a:p>
            <a:pPr lvl="1"/>
            <a:r>
              <a:rPr lang="en-US" dirty="0"/>
              <a:t>Greatly assisted with work load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06896F-CC61-44E6-9D7C-AD071B9D9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Restoration</a:t>
            </a:r>
          </a:p>
        </p:txBody>
      </p:sp>
    </p:spTree>
    <p:extLst>
      <p:ext uri="{BB962C8B-B14F-4D97-AF65-F5344CB8AC3E}">
        <p14:creationId xmlns:p14="http://schemas.microsoft.com/office/powerpoint/2010/main" val="853223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ic of mama bird showing slow food, fast food, and home cooking diagram to three chicks.">
            <a:extLst>
              <a:ext uri="{FF2B5EF4-FFF2-40B4-BE49-F238E27FC236}">
                <a16:creationId xmlns:a16="http://schemas.microsoft.com/office/drawing/2014/main" id="{A2880FA9-E7CD-4AA6-8737-C71B9C47E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400" y="1264555"/>
            <a:ext cx="3230562" cy="384311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91B83-3DFF-4CE3-BF07-521D0BB45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4909" y="1574800"/>
            <a:ext cx="9193212" cy="4659090"/>
          </a:xfrm>
        </p:spPr>
        <p:txBody>
          <a:bodyPr>
            <a:normAutofit/>
          </a:bodyPr>
          <a:lstStyle/>
          <a:p>
            <a:r>
              <a:rPr lang="en-US" dirty="0"/>
              <a:t>Facebook</a:t>
            </a:r>
          </a:p>
          <a:p>
            <a:pPr lvl="1"/>
            <a:r>
              <a:rPr lang="en-US" dirty="0"/>
              <a:t>3651 followers (39% increase)</a:t>
            </a:r>
          </a:p>
          <a:p>
            <a:pPr lvl="1"/>
            <a:r>
              <a:rPr lang="en-US" dirty="0"/>
              <a:t>4.9/5 star rating</a:t>
            </a:r>
          </a:p>
          <a:p>
            <a:pPr lvl="1"/>
            <a:r>
              <a:rPr lang="en-US" dirty="0"/>
              <a:t>Most popular:</a:t>
            </a:r>
          </a:p>
          <a:p>
            <a:pPr lvl="2"/>
            <a:r>
              <a:rPr lang="en-US" dirty="0"/>
              <a:t>Sunday Funnies 1,000 – 3,000 views/week</a:t>
            </a:r>
          </a:p>
          <a:p>
            <a:pPr lvl="2"/>
            <a:r>
              <a:rPr lang="en-US" dirty="0"/>
              <a:t>Trail Cam Tuesdays - Trail Camera and Bird Booth album</a:t>
            </a:r>
          </a:p>
          <a:p>
            <a:pPr lvl="2"/>
            <a:endParaRPr lang="en-US" sz="800" dirty="0"/>
          </a:p>
          <a:p>
            <a:r>
              <a:rPr lang="en-US" dirty="0"/>
              <a:t>Instagram</a:t>
            </a:r>
          </a:p>
          <a:p>
            <a:pPr lvl="1"/>
            <a:r>
              <a:rPr lang="en-US" dirty="0"/>
              <a:t>Small following (862) </a:t>
            </a:r>
          </a:p>
          <a:p>
            <a:pPr lvl="1"/>
            <a:r>
              <a:rPr lang="en-US" dirty="0"/>
              <a:t>Has not been a focus in the past, starting to ramp it up</a:t>
            </a:r>
          </a:p>
          <a:p>
            <a:pPr marL="457200" lvl="1" indent="0">
              <a:buNone/>
            </a:pPr>
            <a:endParaRPr lang="en-US" sz="800" dirty="0"/>
          </a:p>
          <a:p>
            <a:r>
              <a:rPr lang="en-US" dirty="0"/>
              <a:t>Trip Advisor</a:t>
            </a:r>
          </a:p>
          <a:p>
            <a:pPr lvl="1"/>
            <a:r>
              <a:rPr lang="en-US" dirty="0"/>
              <a:t>4.5/5 star rating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2B626F-8556-422D-A490-0F425C0E6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62945"/>
          </a:xfrm>
        </p:spPr>
        <p:txBody>
          <a:bodyPr/>
          <a:lstStyle/>
          <a:p>
            <a:r>
              <a:rPr lang="en-US" dirty="0"/>
              <a:t>Social Media Presence</a:t>
            </a:r>
          </a:p>
        </p:txBody>
      </p:sp>
    </p:spTree>
    <p:extLst>
      <p:ext uri="{BB962C8B-B14F-4D97-AF65-F5344CB8AC3E}">
        <p14:creationId xmlns:p14="http://schemas.microsoft.com/office/powerpoint/2010/main" val="3685391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 girls holding Duke Energy bags">
            <a:extLst>
              <a:ext uri="{FF2B5EF4-FFF2-40B4-BE49-F238E27FC236}">
                <a16:creationId xmlns:a16="http://schemas.microsoft.com/office/drawing/2014/main" id="{64B6CD1F-683E-4F0C-804D-3AAAAE7A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454" y="624110"/>
            <a:ext cx="2716293" cy="3652158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F03A2-D481-423E-B786-359361CCC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989" y="1626773"/>
            <a:ext cx="8161520" cy="4298322"/>
          </a:xfrm>
        </p:spPr>
        <p:txBody>
          <a:bodyPr>
            <a:normAutofit fontScale="85000" lnSpcReduction="20000"/>
          </a:bodyPr>
          <a:lstStyle/>
          <a:p>
            <a:r>
              <a:rPr lang="en-US" sz="2100" dirty="0"/>
              <a:t>Current Funding</a:t>
            </a:r>
          </a:p>
          <a:p>
            <a:pPr lvl="1"/>
            <a:r>
              <a:rPr lang="en-US" dirty="0"/>
              <a:t>Town of Oakland </a:t>
            </a:r>
          </a:p>
          <a:p>
            <a:pPr lvl="1"/>
            <a:r>
              <a:rPr lang="en-US" dirty="0"/>
              <a:t>Walt Disney World Conservation Fund (Restoration) - $50,000</a:t>
            </a:r>
          </a:p>
          <a:p>
            <a:pPr lvl="1"/>
            <a:r>
              <a:rPr lang="en-US" dirty="0"/>
              <a:t>Education Matching Grant - $40,000</a:t>
            </a:r>
          </a:p>
          <a:p>
            <a:pPr lvl="1"/>
            <a:r>
              <a:rPr lang="en-US" dirty="0"/>
              <a:t>Duke Energy (Camp and Blue Hike) - $25,000 + small project funding</a:t>
            </a:r>
          </a:p>
          <a:p>
            <a:pPr lvl="1"/>
            <a:r>
              <a:rPr lang="en-US" dirty="0"/>
              <a:t>USDA (Upland Restoration 5 year grant) - $25,000</a:t>
            </a:r>
          </a:p>
          <a:p>
            <a:pPr lvl="1"/>
            <a:r>
              <a:rPr lang="en-US" dirty="0"/>
              <a:t>Orange County Environmental Prot. Div. (General Maintenance) - $15,000 </a:t>
            </a:r>
          </a:p>
          <a:p>
            <a:pPr lvl="1"/>
            <a:r>
              <a:rPr lang="en-US" dirty="0"/>
              <a:t>Private donation (Continues restoration maintenance post WDW) - $15,000</a:t>
            </a:r>
          </a:p>
          <a:p>
            <a:pPr lvl="1"/>
            <a:r>
              <a:rPr lang="en-US" dirty="0"/>
              <a:t>Several smaller grants ranging from $1,500 - $6,000</a:t>
            </a:r>
          </a:p>
          <a:p>
            <a:pPr lvl="1"/>
            <a:r>
              <a:rPr lang="en-US" dirty="0"/>
              <a:t>Program fees, fundraisers, donations, memberships</a:t>
            </a:r>
          </a:p>
          <a:p>
            <a:endParaRPr lang="en-US" dirty="0"/>
          </a:p>
          <a:p>
            <a:r>
              <a:rPr lang="en-US" sz="2100" dirty="0"/>
              <a:t>Future Projects</a:t>
            </a:r>
          </a:p>
          <a:p>
            <a:pPr lvl="1"/>
            <a:r>
              <a:rPr lang="en-US" dirty="0"/>
              <a:t>Florida DEP Trails Grant (Boardwalk Renovations) - $400,000</a:t>
            </a:r>
          </a:p>
          <a:p>
            <a:pPr lvl="1"/>
            <a:r>
              <a:rPr lang="en-US" dirty="0"/>
              <a:t>Bond Foundation – project has not been determined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AF9CE3-8E2C-4C00-B443-9C9C803E9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</a:t>
            </a:r>
          </a:p>
        </p:txBody>
      </p:sp>
    </p:spTree>
    <p:extLst>
      <p:ext uri="{BB962C8B-B14F-4D97-AF65-F5344CB8AC3E}">
        <p14:creationId xmlns:p14="http://schemas.microsoft.com/office/powerpoint/2010/main" val="157765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wn Commission and Oakland Nature Preserve Board Members with Jim Thomas at the Jim Thomas Environmental Education Center naming.">
            <a:extLst>
              <a:ext uri="{FF2B5EF4-FFF2-40B4-BE49-F238E27FC236}">
                <a16:creationId xmlns:a16="http://schemas.microsoft.com/office/drawing/2014/main" id="{7F905266-5F7E-4BB7-BBCB-9701E0E6F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0" t="2999" r="11127" b="4015"/>
          <a:stretch/>
        </p:blipFill>
        <p:spPr>
          <a:xfrm>
            <a:off x="7614675" y="744583"/>
            <a:ext cx="3968799" cy="3735977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0FFA4-F94C-4D35-9BDC-05832EB98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7712" y="1701800"/>
            <a:ext cx="5424488" cy="4247522"/>
          </a:xfrm>
        </p:spPr>
        <p:txBody>
          <a:bodyPr>
            <a:normAutofit/>
          </a:bodyPr>
          <a:lstStyle/>
          <a:p>
            <a:r>
              <a:rPr lang="en-US" dirty="0"/>
              <a:t>Oakland Heritage &amp; Wildlife Festival</a:t>
            </a:r>
          </a:p>
          <a:p>
            <a:pPr lvl="1"/>
            <a:r>
              <a:rPr lang="en-US" dirty="0"/>
              <a:t>Estimated 2,000 visitors</a:t>
            </a:r>
          </a:p>
          <a:p>
            <a:pPr lvl="1"/>
            <a:r>
              <a:rPr lang="en-US" dirty="0"/>
              <a:t>Approx. $13,000</a:t>
            </a:r>
          </a:p>
          <a:p>
            <a:r>
              <a:rPr lang="en-US" dirty="0"/>
              <a:t>2019 ONP Open House and EEC naming</a:t>
            </a:r>
          </a:p>
          <a:p>
            <a:pPr lvl="1"/>
            <a:r>
              <a:rPr lang="en-US" dirty="0"/>
              <a:t>Jim Thomas Environmental Education Center</a:t>
            </a:r>
          </a:p>
          <a:p>
            <a:pPr lvl="1"/>
            <a:r>
              <a:rPr lang="en-US" dirty="0"/>
              <a:t>Estimated 600+ visitors</a:t>
            </a:r>
          </a:p>
          <a:p>
            <a:pPr lvl="1"/>
            <a:r>
              <a:rPr lang="en-US" dirty="0"/>
              <a:t>$1,100</a:t>
            </a:r>
          </a:p>
          <a:p>
            <a:r>
              <a:rPr lang="en-US" dirty="0"/>
              <a:t>Night at the Preserve</a:t>
            </a:r>
          </a:p>
          <a:p>
            <a:pPr lvl="1"/>
            <a:r>
              <a:rPr lang="en-US" dirty="0"/>
              <a:t>74 participants</a:t>
            </a:r>
          </a:p>
          <a:p>
            <a:pPr lvl="1"/>
            <a:r>
              <a:rPr lang="en-US" dirty="0"/>
              <a:t>Approx. $4,000</a:t>
            </a:r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4A33D-E182-4AAA-B56F-46506113D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Highlights</a:t>
            </a:r>
          </a:p>
        </p:txBody>
      </p:sp>
    </p:spTree>
    <p:extLst>
      <p:ext uri="{BB962C8B-B14F-4D97-AF65-F5344CB8AC3E}">
        <p14:creationId xmlns:p14="http://schemas.microsoft.com/office/powerpoint/2010/main" val="253162030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d2ec022-7fe2-4b4f-a907-451fc0b13814">
      <UserInfo>
        <DisplayName>Kim Gay</DisplayName>
        <AccountId>32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446C04E0AA0645BEE9ECDF43A04923" ma:contentTypeVersion="10" ma:contentTypeDescription="Create a new document." ma:contentTypeScope="" ma:versionID="11238a4fe0bec9496f08fc361df28bd2">
  <xsd:schema xmlns:xsd="http://www.w3.org/2001/XMLSchema" xmlns:xs="http://www.w3.org/2001/XMLSchema" xmlns:p="http://schemas.microsoft.com/office/2006/metadata/properties" xmlns:ns2="4b7d7a1a-f2bf-4bb5-9d9e-903876eff1cf" xmlns:ns3="cd2ec022-7fe2-4b4f-a907-451fc0b13814" targetNamespace="http://schemas.microsoft.com/office/2006/metadata/properties" ma:root="true" ma:fieldsID="8044e700f9fbd7aa3b8486ea74b4884d" ns2:_="" ns3:_="">
    <xsd:import namespace="4b7d7a1a-f2bf-4bb5-9d9e-903876eff1cf"/>
    <xsd:import namespace="cd2ec022-7fe2-4b4f-a907-451fc0b138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7d7a1a-f2bf-4bb5-9d9e-903876eff1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2ec022-7fe2-4b4f-a907-451fc0b1381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81AB86-E890-42B6-A839-110270DD8DB9}">
  <ds:schemaRefs>
    <ds:schemaRef ds:uri="http://schemas.microsoft.com/office/2006/metadata/properties"/>
    <ds:schemaRef ds:uri="http://schemas.microsoft.com/office/infopath/2007/PartnerControls"/>
    <ds:schemaRef ds:uri="cd2ec022-7fe2-4b4f-a907-451fc0b13814"/>
  </ds:schemaRefs>
</ds:datastoreItem>
</file>

<file path=customXml/itemProps2.xml><?xml version="1.0" encoding="utf-8"?>
<ds:datastoreItem xmlns:ds="http://schemas.openxmlformats.org/officeDocument/2006/customXml" ds:itemID="{D5BBADEB-243D-4786-A673-DCD9C0206E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1CD161-DB2F-448B-BDD5-744853688E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7d7a1a-f2bf-4bb5-9d9e-903876eff1cf"/>
    <ds:schemaRef ds:uri="cd2ec022-7fe2-4b4f-a907-451fc0b138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533</TotalTime>
  <Words>582</Words>
  <Application>Microsoft Office PowerPoint</Application>
  <PresentationFormat>Widescreen</PresentationFormat>
  <Paragraphs>117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Wisp</vt:lpstr>
      <vt:lpstr>Oakland Nature Preserve</vt:lpstr>
      <vt:lpstr>The Mission:</vt:lpstr>
      <vt:lpstr>Education</vt:lpstr>
      <vt:lpstr>Visitors</vt:lpstr>
      <vt:lpstr>Volunteers</vt:lpstr>
      <vt:lpstr>Restoration</vt:lpstr>
      <vt:lpstr>Social Media Presence</vt:lpstr>
      <vt:lpstr>Funding</vt:lpstr>
      <vt:lpstr>Event Highlights</vt:lpstr>
      <vt:lpstr>Challenges</vt:lpstr>
      <vt:lpstr>Questions and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Oakland Nature Preserve</dc:title>
  <dc:creator>Director</dc:creator>
  <cp:lastModifiedBy>Elise Hui</cp:lastModifiedBy>
  <cp:revision>53</cp:revision>
  <dcterms:created xsi:type="dcterms:W3CDTF">2019-05-01T17:03:40Z</dcterms:created>
  <dcterms:modified xsi:type="dcterms:W3CDTF">2019-06-27T16:01:47Z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0x01010021446C04E0AA0645BEE9ECDF43A04923</vt:lpwstr>
  </property>
</Properties>
</file>